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1"/>
  </p:sldMasterIdLst>
  <p:notesMasterIdLst>
    <p:notesMasterId r:id="rId17"/>
  </p:notesMasterIdLst>
  <p:sldIdLst>
    <p:sldId id="256" r:id="rId2"/>
    <p:sldId id="262" r:id="rId3"/>
    <p:sldId id="263" r:id="rId4"/>
    <p:sldId id="266" r:id="rId5"/>
    <p:sldId id="258" r:id="rId6"/>
    <p:sldId id="260" r:id="rId7"/>
    <p:sldId id="257" r:id="rId8"/>
    <p:sldId id="261" r:id="rId9"/>
    <p:sldId id="259" r:id="rId10"/>
    <p:sldId id="270" r:id="rId11"/>
    <p:sldId id="264" r:id="rId12"/>
    <p:sldId id="265" r:id="rId13"/>
    <p:sldId id="269" r:id="rId14"/>
    <p:sldId id="267" r:id="rId15"/>
    <p:sldId id="26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500"/>
    <a:srgbClr val="65CD01"/>
    <a:srgbClr val="FEC014"/>
    <a:srgbClr val="00A1D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F31B60-1F61-9A49-9D7A-F692B3939CDF}" v="54" dt="2025-02-18T08:10:59.4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66"/>
    <p:restoredTop sz="94632"/>
  </p:normalViewPr>
  <p:slideViewPr>
    <p:cSldViewPr snapToGrid="0">
      <p:cViewPr>
        <p:scale>
          <a:sx n="77" d="100"/>
          <a:sy n="77" d="100"/>
        </p:scale>
        <p:origin x="1072" y="8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18T06:49:49.507"/>
    </inkml:context>
    <inkml:brush xml:id="br0">
      <inkml:brushProperty name="width" value="0.035" units="cm"/>
      <inkml:brushProperty name="height" value="0.035" units="cm"/>
      <inkml:brushProperty name="color" value="#00A0D7"/>
    </inkml:brush>
  </inkml:definitions>
  <inkml:trace contextRef="#ctx0" brushRef="#br0">0 1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18T06:49:49.507"/>
    </inkml:context>
    <inkml:brush xml:id="br0">
      <inkml:brushProperty name="width" value="0.035" units="cm"/>
      <inkml:brushProperty name="height" value="0.035" units="cm"/>
      <inkml:brushProperty name="color" value="#00A0D7"/>
    </inkml:brush>
  </inkml:definitions>
  <inkml:trace contextRef="#ctx0" brushRef="#br0">0 1 24575,'0'0'0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18T07:42:59.566"/>
    </inkml:context>
    <inkml:brush xml:id="br0">
      <inkml:brushProperty name="width" value="0.05" units="cm"/>
      <inkml:brushProperty name="height" value="0.05" units="cm"/>
      <inkml:brushProperty name="color" value="#FFC114"/>
    </inkml:brush>
  </inkml:definitions>
  <inkml:trace contextRef="#ctx0" brushRef="#br0">3568 27 24575,'-21'0'0,"-23"0"0,-30 0 0,-23 0 0,44 0 0,-2 0 0,-4 0 0,0 0 0,3 0 0,2 0 0,3 0 0,1 0 0,-32 0 0,19 0 0,5 0 0,2 0 0,8 0 0,10 0 0,9 0 0,6 0 0,-3 0 0,1 0 0,0 0 0,-3 2 0,-1 3 0,-5 4 0,-2 2 0,3 1 0,3 1 0,4-1 0,2 1 0,-2 1 0,-2 3 0,-8 8 0,-2 3 0,-1 2 0,5-4 0,7-6 0,1-2 0,-1 1 0,-8 4 0,-7 7 0,0 0 0,3-3 0,7-5 0,6-3 0,-1 0 0,-4 5 0,0 2 0,-4 0 0,-4 5 0,-2 0 0,-7 4 0,-2 1 0,-4 3 0,-1 1 0,2 1 0,3 0 0,9-8 0,7-4 0,6-5 0,4 0 0,0 2 0,-3 6 0,-1 3 0,-2 3 0,-1 2 0,-1-1 0,-4 5 0,-4 5 0,-5 2 0,1 1 0,3-3 0,4-5 0,4-7 0,3-2 0,3-5 0,3-1 0,-1 1 0,-1 0 0,0 3 0,0-1 0,1-1 0,0 1 0,-1 0 0,-1 0 0,1-3 0,3-3 0,2-2 0,0 1 0,0 0 0,-1 3 0,-1 2 0,0 2 0,1 0 0,1-3 0,5-3 0,3-5 0,2-3 0,4-3 0,0-1 0,2 0 0,-1 1 0,1 2 0,-1 3 0,1 0 0,2-1 0,1-2 0,2-2 0,0 0 0,0-1 0,2-1 0,1-1 0,4 0 0,2 0 0,2 2 0,1 2 0,2 3 0,0 0 0,2 2 0,1-3 0,2-2 0,2-1 0,0 0 0,1 0 0,1 2 0,1-1 0,2 1 0,0 0 0,1 1 0,1 0 0,0 0 0,-1 0 0,-3-2 0,-3 0 0,-3-2 0,-3-2 0,-2-3 0,-1 0 0,-1-2 0,1 0 0,1-1 0,1 0 0,0 1 0,2 1 0,0 0 0,4 0 0,2 1 0,3-1 0,1-1 0,2 0 0,1-1 0,-1 2 0,0 1 0,-4-2 0,1-1 0,-2 0 0,0 0 0,2 1 0,1 0 0,2-1 0,0-1 0,0 1 0,1 0 0,-2-2 0,-3-1 0,-3 0 0,-3 0 0,-1 0 0,-1-1 0,2-1 0,0 1 0,2-1 0,0 1 0,3 0 0,2-2 0,0 1 0,1 1 0,0 4 0,0 1 0,-2 2 0,-5 1 0,-3 1 0,-1 1 0,-1 3 0,0 2 0,0 4 0,-2 1 0,1 1 0,-1 1 0,-1 1 0,-1 1 0,0 0 0,0 1 0,-1 1 0,-1 2 0,-1 2 0,0 0 0,-2 2 0,-1 1 0,-1-2 0,-1-1 0,0-2 0,-1-1 0,-1 0 0,0-1 0,0 1 0,0-2 0,1-2 0,0-2 0,2-3 0,3 1 0,2-2 0,2 0 0,3 0 0,4 0 0,4 0 0,3-1 0,2-2 0,0-1 0,0-1 0,0 1 0,-1 0 0,-3-3 0,-2-2 0,-3-2 0,-3-3 0,-2 0 0,0-1 0,0 1 0,1 1 0,2 0 0,3 1 0,-1 0 0,-2-1 0,-2 0 0,0-2 0,0 2 0,1-2 0,-1 1 0,0 0 0,0 0 0,2 0 0,4 2 0,2 0 0,3 0 0,2 0 0,-2 1 0,-1-1 0,-3 0 0,-1-1 0,-1-2 0,1 1 0,-1 0 0,0 1 0,0-1 0,0 1 0,1 0 0,1 0 0,-2-2 0,-2 1 0,-1-1 0,-1 1 0,-1-1 0,-1 0 0,0 0 0,2 1 0,1-1 0,1 0 0,1-1 0,-2 0 0,-2 0 0,0-1 0,0 1 0,0-2 0,2 2 0,2-1 0,-1 0 0,2 1 0,1-2 0,1 1 0,1 0 0,-1-2 0,-1 0 0,0 0 0,-1 0 0,3 0 0,0 0 0,0 0 0,1 0 0,-1 0 0,2 0 0,-1 0 0,-3 0 0,-1 0 0,-2 0 0,-1 0 0,2 0 0,-1 0 0,0 0 0,1 0 0,-1 0 0,1 0 0,0 0 0,1 0 0,1 0 0,3-3 0,3-5 0,2-5 0,1-5 0,0-3 0,-2-2 0,-2 0 0,0-1 0,1 0 0,-1-1 0,0-3 0,0 0 0,-2 1 0,-2 2 0,-3 4 0,-3 1 0,0-1 0,0 0 0,0-1 0,0 1 0,-3 4 0,-2 2 0,-3 5 0,-3 1 0,-1 2 0,-1-1 0,2-1 0,1-2 0,0-1 0,1 0 0,1 1 0,0 1 0,1 0 0,0-1 0,1 0 0,0-2 0,2 0 0,1-3 0,2-1 0,2-3 0,1 1 0,1-2 0,1-3 0,2-5 0,2-4 0,0-1 0,0 0 0,-2 0 0,-1 1 0,-3 3 0,-1 0 0,-2 1 0,1-1 0,-1-2 0,1-2 0,-1-1 0,0 1 0,-3 1 0,0 1 0,-1-1 0,1-1 0,1-1 0,0 2 0,1 1 0,-2 1 0,0 4 0,-1 3 0,-1 3 0,0 2 0,-2 0 0,0 0 0,-2 0 0,-1-2 0,0-1 0,-2-4 0,1 2 0,-1 0 0,-1 0 0,0 1 0,0-2 0,0-1 0,0-2 0,0-3 0,-1 1 0,-3 0 0,-2 2 0,-3-2 0,-1 0 0,-2-1 0,0 0 0,-3-1 0,-1-1 0,-1-3 0,0-2 0,1-4 0,-1 1 0,1 1 0,-3 3 0,-2 2 0,0 3 0,-2 4 0,3 0 0,2 3 0,3 3 0,4 4 0,2 5 0,2 2 0,2 1 0,2 2 0,1-1 0,2 1 0,0-2 0,0-2 0,0-1 0,1-2 0,5-2 0,5-1 0,4 0 0,2 3 0,0 1 0,-1 1 0,-2 2 0,0 1 0,-1 0 0,0-1 0,1-3 0,1-1 0,2-2 0,-1-1 0,-1 3 0,-2 4 0,-1 0 0,0 0 0,2-1 0,1-3 0,1-1 0,1 0 0,0 0 0,-2 3 0,-1 1 0,0 0 0,-2-2 0,0-3 0,2-5 0,3-5 0,1-4 0,2-3 0,-1-1 0,-3 3 0,-1 2 0,-1 3 0,-1 3 0,-1 0 0,-1-1 0,0-1 0,-1 2 0,-2 3 0,-2 3 0,-3 3 0,-1 0 0,-1-3 0,-1-1 0,0 1 0,0-1 0,0-1 0,-2-2 0,-4-1 0,-3 0 0,-3 0 0,-2-1 0,-1 1 0,-1-1 0,-1 1 0,-3 1 0,-1 0 0,0 1 0,0 0 0,0 2 0,-2 1 0,1 2 0,-3 2 0,2-1 0,1 3 0,-1-1 0,2 0 0,1 1 0,-2-1 0,-1-1 0,0-1 0,1 2 0,0 1 0,1 2 0,0 0 0,0 1 0,1-1 0,0-1 0,-1 0 0,0-2 0,1 1 0,0-1 0,2 1 0,0-2 0,2 0 0,1 0 0,-1 2 0,3 2 0,-1-1 0,3 2 0,-1 0 0,1 2 0,1 1 0,0 0 0,0 1 0,-1 1 0,1 2 0,0 0 0,1 2 0,0 0 0,1 0 0,1 0 0,-1 0 0,-1 0 0,1 0 0,0 0 0,0 0 0,0 0 0,0 0 0,1 0 0,3 0 0,3 0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18T07:43:16.371"/>
    </inkml:context>
    <inkml:brush xml:id="br0">
      <inkml:brushProperty name="width" value="0.05" units="cm"/>
      <inkml:brushProperty name="height" value="0.05" units="cm"/>
      <inkml:brushProperty name="color" value="#66CC00"/>
    </inkml:brush>
  </inkml:definitions>
  <inkml:trace contextRef="#ctx0" brushRef="#br0">1449 161 24575,'-35'0'0,"-2"0"0,-8 0 0,2 0 0,4-1 0,9-2 0,8-3 0,3-3 0,1-1 0,-2-2 0,2 1 0,4 1 0,3 3 0,4 1 0,3 0 0,-2 0 0,-1-1 0,0 0 0,0 0 0,3 1 0,0 1 0,1 3 0,-3-2 0,-3-1 0,-6-1 0,-7-2 0,-4 2 0,-4 0 0,-3 3 0,-1 2 0,-1 1 0,1 0 0,2 0 0,4 0 0,-2 0 0,0 0 0,-1 0 0,-1 0 0,1 0 0,-1 2 0,-2 3 0,0 2 0,-1 1 0,3-1 0,1 0 0,3-1 0,0 1 0,-1 2 0,0 1 0,-2 2 0,-1 1 0,-1 1 0,-1 0 0,2 4 0,0 3 0,1 3 0,7-2 0,7-4 0,9-4 0,4-4 0,3 0 0,1 4 0,0 5 0,0 9 0,0 7 0,0 5 0,0 4 0,2 2 0,1-2 0,1-5 0,2-7 0,0-3 0,1-3 0,-2-2 0,0 0 0,0-1 0,-1-2 0,1 1 0,-1-1 0,1 1 0,1 2 0,0-1 0,-1-1 0,0-2 0,-1-3 0,-1-3 0,0-1 0,1 0 0,1 2 0,1 2 0,0 1 0,1 2 0,1 0 0,0 1 0,2 0 0,-1 0 0,-1-3 0,-1-1 0,-2-3 0,-1-2 0,-2-4 0,-1-2 0,1 0 0,-1 0 0,2 2 0,2 1 0,0 1 0,3 2 0,1 0 0,1 0 0,0-1 0,2 0 0,0-2 0,0-1 0,-1-2 0,1 1 0,-1-2 0,0-1 0,-4 0 0,-2 0 0,-3 1 0,-2 0 0,-1 0 0,-3 1 0,-9 3 0,-11 4 0,-9 5 0,-4 3 0,5 0 0,8-2 0,5-4 0,7-2 0,4-2 0,2-1 0,3-2 0,1-2 0,0 0 0,0 2 0,-1 1 0,-2 3 0,1 3 0,-2 2 0,1 2 0,-1 1 0,2-3 0,0-2 0,0-2 0,2-2 0,1-2 0,0-2 0,1-2 0,0 0 0,0 1 0,0 1 0,0 1 0,0 1 0,0 1 0,0 1 0,0 0 0,0 1 0,0 1 0,1 2 0,4 3 0,2 4 0,5 2 0,1 2 0,-1-1 0,1-3 0,0-3 0,-2-3 0,0 0 0,0 1 0,2 2 0,3 3 0,2 0 0,-1-2 0,-2-2 0,0-3 0,0-3 0,0-3 0,1-1 0,1-2 0,0-1 0,3-1 0,3-1 0,2-1 0,4-1 0,-1-1 0,1 0 0,-3 0 0,-1 0 0,-1 0 0,-2 0 0,2 0 0,-1 0 0,-1-1 0,1-1 0,-2-1 0,-1-1 0,-1 1 0,0 0 0,2 0 0,0 0 0,-1 1 0,0 0 0,-4 2 0,0 0 0,1 0 0,1 0 0,4 0 0,2 2 0,1 1 0,1 3 0,2 4 0,1 1 0,2 1 0,3 0 0,3 1 0,4 3 0,0 1 0,-3 1 0,-5-1 0,-4-1 0,-5-3 0,-3-1 0,-2-3 0,-1 1 0,1-2 0,-1 0 0,-1-1 0,-2-2 0,-1 0 0,-3-1 0,1 0 0,0 2 0,0-1 0,-1 0 0,1 0 0,-2-1 0,0 0 0,0 0 0,1 1 0,2 0 0,2 0 0,3 2 0,2-1 0,1 2 0,0-2 0,-1-1 0,-2 0 0,1-1 0,1 0 0,1 0 0,2-1 0,0 1 0,0-1 0,-1 0 0,-1 0 0,2 0 0,-1-1 0,-3-1 0,1-1 0,-2 0 0,1 0 0,3 0 0,1 0 0,3 0 0,1 0 0,-2 0 0,-1 0 0,-1 0 0,-3 0 0,1-1 0,-2-2 0,-2-2 0,0-1 0,-2-1 0,-1 0 0,-1-1 0,-1 0 0,0 1 0,0-1 0,-1 1 0,1 1 0,0-1 0,0-1 0,-1-1 0,1-2 0,0-1 0,1 1 0,2-2 0,2-1 0,2-1 0,0-1 0,0-1 0,-1 1 0,1 0 0,0 1 0,0 1 0,1-1 0,-1 2 0,-2 0 0,-3 2 0,-2 3 0,0-1 0,0 2 0,-1-2 0,1 0 0,-2 2 0,0-1 0,-2 2 0,0-1 0,-1-2 0,1-3 0,0-2 0,2-1 0,-1 0 0,-1 1 0,0 0 0,-2 1 0,0 3 0,-1-1 0,-1 3 0,0 0 0,-1 1 0,1 0 0,-2-1 0,0 1 0,0 0 0,1-1 0,1-5 0,2-1 0,-1-1 0,-1 3 0,0 6 0,-1 0 0,0 0 0,-1 2 0,1-1 0,0 1 0,-2-1 0,2 0 0,-1-1 0,0 0 0,1 0 0,-1-1 0,0 1 0,0 0 0,0 0 0,1-1 0,0 0 0,1-1 0,0-2 0,2 1 0,-1-1 0,-1 0 0,1 1 0,-1-1 0,0 1 0,-1 1 0,1 1 0,0 1 0,1 0 0,-1 0 0,0 0 0,0 2 0,-1 0 0,0-1 0,-1-1 0,1-3 0,0-1 0,0-1 0,-1 1 0,0-1 0,-1 3 0,1-1 0,-1-1 0,-1-1 0,0-3 0,0-4 0,0 0 0,0-3 0,0 2 0,-2 0 0,-3 0 0,-2 1 0,-3 0 0,1 1 0,-2 0 0,1-1 0,-1-1 0,0 0 0,1 2 0,1 2 0,0 2 0,-1 0 0,0 0 0,0-1 0,0 0 0,-1 2 0,-1 0 0,1 1 0,1 3 0,0-1 0,-1 1 0,-2-1 0,-1-1 0,-1 0 0,-2 0 0,0-1 0,-3 0 0,0-1 0,2 2 0,3 2 0,2 2 0,1 1 0,-1-1 0,-1 1 0,2 1 0,3 1 0,0 0 0,-1-2 0,-2 0 0,-2-2 0,1-1 0,2 1 0,2 0 0,1 1 0,-1 0 0,-2-2 0,0 0 0,1 2 0,3 0 0,1 0 0,0 1 0,1 0 0,-1 0 0,1 0 0,-2 0 0,0 0 0,-2-1 0,-1-1 0,-1 0 0,1-1 0,0 2 0,-1-1 0,0 0 0,-1-1 0,0 0 0,1 1 0,1 2 0,2 0 0,-1 1 0,0-1 0,-1 0 0,0 0 0,1 0 0,-1 1 0,2 0 0,0 0 0,0 0 0,-2 0 0,0 0 0,0 0 0,-1 1 0,3 0 0,0 2 0,1-1 0,0 2 0,-1 0 0,0-1 0,-1-1 0,0 1 0,-3-1 0,0 0 0,-2 1 0,2-2 0,2 1 0,1 0 0,2 1 0,-1-1 0,1 0 0,0-1 0,0-1 0,-1 0 0,0 0 0,1-1 0,-2-1 0,0 1 0,1-2 0,1 2 0,1 1 0,0 1 0,0 0 0,0 0 0,0 0 0,-1 0 0,2 1 0,-1-1 0,1 1 0,0 0 0,-2 0 0,0-1 0,-1 0 0,0 0 0,1-1 0,0 1 0,0-1 0,1 1 0,0 0 0,1 0 0,-1 0 0,1 0 0,-2 0 0,2-1 0,-1 0 0,-1 1 0,1-2 0,-2 1 0,0-1 0,0 0 0,0 0 0,0-1 0,1 1 0,1-1 0,-1 0 0,1-1 0,0-1 0,1 2 0,1 0 0,-2 1 0,2 0 0,-1 0 0,2-1 0,-1 2 0,-2-2 0,1 0 0,-1-3 0,-1 0 0,1 0 0,0 0 0,1 2 0,0 0 0,0 0 0,1 1 0,1 2 0,-1 0 0,-1-2 0,0-2 0,-1-1 0,-1 0 0,1 0 0,0 2 0,1 0 0,-1 1 0,0-1 0,0-2 0,2 1 0,0 1 0,0 2 0,1-1 0,0 2 0,1 0 0,0 0 0,1 1 0,-2 0 0,1-2 0,-1 1 0,-1-2 0,-1-1 0,-2 0 0,0-1 0,0 1 0,-1 1 0,1 0 0,-1 0 0,1 1 0,1 1 0,0 1 0,0 0 0,2 0 0,-3 1 0,0-1 0,-3-2 0,-2 1 0,0-2 0,0 0 0,1 2 0,1 0 0,1 1 0,1 1 0,-1 0 0,-4 1 0,-2-2 0,0-3 0,-2 1 0,-5 1 0,-5 1 0,10 3 0,1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18T07:43:42.756"/>
    </inkml:context>
    <inkml:brush xml:id="br0">
      <inkml:brushProperty name="width" value="0.05" units="cm"/>
      <inkml:brushProperty name="height" value="0.05" units="cm"/>
      <inkml:brushProperty name="color" value="#FF9500"/>
    </inkml:brush>
  </inkml:definitions>
  <inkml:trace contextRef="#ctx0" brushRef="#br0">280 2164 24575,'46'0'0,"12"0"0,16 0 0,9 0 0,2 0 0,10 0 0,-5 0 0,-11 0 0,-15 0 0,-16 0 0,-3 0 0,0 0 0,-3 0 0,-5-1 0,-5-3 0,-3 0 0,-3-2 0,1 0 0,2-1 0,3 0 0,4 0 0,0 0 0,-1 0 0,-3 1 0,-6 2 0,-5-1 0,-4 2 0,-2-2 0,-1 2 0,-1 0 0,0-1 0,-1 1 0,-1-1 0,-1 1 0,-1 0 0,-2 1 0,0 0 0,-3 0 0,0-1 0,0 0 0,0 0 0,2 0 0,-1 0 0,0-2 0,0-1 0,-1 0 0,0-1 0,1-1 0,-1 1 0,3-4 0,1-1 0,1 0 0,-1-1 0,-1 2 0,0 1 0,-3 3 0,1-1 0,0 1 0,1-1 0,1-2 0,0 0 0,1-1 0,-3 1 0,1 1 0,-2 1 0,-1-1 0,1 0 0,0-1 0,1 0 0,1 0 0,-2 1 0,-2 1 0,0 0 0,-2 2 0,0 1 0,0-2 0,0-1 0,0-5 0,0-8 0,0-5 0,0-6 0,0 1 0,0 4 0,-3 6 0,-4 4 0,-2 0 0,-2-2 0,1-2 0,1 0 0,0-1 0,1-2 0,0-1 0,2 0 0,1 1 0,0 3 0,0 2 0,0 0 0,0 0 0,1 2 0,0-1 0,0 0 0,0-2 0,-1-1 0,0 0 0,-1 2 0,2 1 0,-1-1 0,0 0 0,0 0 0,-1 2 0,1 3 0,1 1 0,0-1 0,-1-3 0,-2-2 0,0-3 0,-1-2 0,-2 0 0,1 0 0,-1 1 0,1 2 0,-1 0 0,0 2 0,1 1 0,0 3 0,1 1 0,-2 2 0,1-2 0,0-2 0,0-3 0,-1-1 0,1 0 0,1 1 0,-1 2 0,-1-2 0,-1-2 0,0 0 0,0-2 0,0 1 0,0 1 0,0 1 0,0 1 0,0 1 0,-1 1 0,0 0 0,-1-1 0,1-1 0,2 3 0,-1 1 0,-1 3 0,-1 1 0,-1 0 0,1 0 0,1-1 0,-1 0 0,-3 0 0,1-1 0,-2 0 0,-1-2 0,2 3 0,-1 0 0,2 1 0,1 1 0,1 1 0,0 2 0,0 1 0,-1 1 0,1 0 0,-2 1 0,2 0 0,-3 0 0,0 0 0,0 1 0,-2 0 0,-1 1 0,0-1 0,-1-1 0,1 0 0,0-1 0,0 0 0,-2 0 0,0-1 0,-2-1 0,-1 1 0,-3-1 0,-1-2 0,-3 1 0,1 0 0,1 1 0,3 2 0,4 0 0,1 2 0,4 0 0,1 1 0,2 1 0,1-1 0,-2 1 0,-2 0 0,-2 1 0,-2 0 0,-1 0 0,2 0 0,0 0 0,3 0 0,3 0 0,2 0 0,2 0 0,3 0 0,1 1 0,2 1 0,-1 1 0,1 1 0,-1 0 0,-1 2 0,-1 1 0,-2 0 0,-1 3 0,-1 0 0,-1 2 0,0 0 0,0 0 0,-1-1 0,-1 1 0,1-1 0,1-2 0,3-2 0,1-2 0,3 0 0,2-1 0,-1 0 0,2 1 0,0 0 0,0 0 0,1 0 0,-1 1 0,0 1 0,-3 1 0,1-1 0,-1 0 0,1 1 0,0-1 0,1 1 0,0 1 0,0 0 0,0 1 0,-1 0 0,-1 1 0,1 1 0,0 0 0,0-2 0,1 0 0,-1 0 0,1 1 0,-2 0 0,2 1 0,1-1 0,0 0 0,0-1 0,1 0 0,-1 1 0,0 2 0,1 2 0,-1 2 0,2 0 0,0-1 0,0 0 0,0-2 0,0 1 0,0 0 0,0 1 0,0 1 0,0 0 0,0 0 0,0 1 0,0-1 0,0 1 0,0 1 0,0 0 0,0-2 0,0 0 0,0-1 0,0-1 0,1 2 0,1 1 0,1 0 0,0 1 0,0 0 0,1-1 0,-1-1 0,-1-1 0,0 0 0,0 0 0,-1 4 0,2 5 0,0 3 0,0 4 0,0 2 0,1 0 0,1 1 0,-1-1 0,1-1 0,-2-5 0,0-5 0,0-4 0,-2-4 0,2-2 0,-2-3 0,2 0 0,0 2 0,0 2 0,0 1 0,0 2 0,0-2 0,0 1 0,0 0 0,-1 1 0,0 0 0,0 0 0,1-1 0,0-1 0,0 4 0,1 1 0,0 3 0,0 1 0,0-1 0,0 1 0,0 0 0,0 1 0,0-1 0,-1-1 0,0-4 0,-1-4 0,0-2 0,0-1 0,-1 0 0,1-3 0,0-1 0,-1-2 0,1 0 0,-1 0 0,0-1 0,0 0 0,0 2 0,1 0 0,0 1 0,1 1 0,0 2 0,-1-1 0,1 0 0,-2-1 0,2-1 0,0 1 0,0 0 0,0-1 0,0 1 0,0 2 0,0-1 0,0 1 0,1-1 0,0-1 0,0 0 0,-2 0 0,1 0 0,0-1 0,0 0 0,1 2 0,-1-2 0,1 0 0,0-2 0,-1-3 0,2 2 0,1-3 0,-1 1 0,0 0 0,0 0 0,-2-1 0,1 0 0,0-2 0,-2-4 0,0 2 0,-2-2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18T08:06:29.239"/>
    </inkml:context>
    <inkml:brush xml:id="br0">
      <inkml:brushProperty name="width" value="0.05" units="cm"/>
      <inkml:brushProperty name="height" value="0.05" units="cm"/>
      <inkml:brushProperty name="color" value="#FFC114"/>
    </inkml:brush>
  </inkml:definitions>
  <inkml:trace contextRef="#ctx0" brushRef="#br0">15560 117 24575,'-94'0'0,"-97"0"0,-130 0 0,-102 0 0,191 0 0,-6 0 0,-19 0 0,-1 0 0,14 0 0,5 0 0,16 0 0,9 0 0,-148 0 0,88 0 0,25 0 0,3 0 0,38 0 0,41 0 0,41 0 0,25 0 0,-12 0 0,5 0 0,-2 0 0,-13 11 0,-4 11 0,-20 14 0,-10 14 0,14 2 0,9 6 0,24-8 0,3 6 0,-4 7 0,-12 10 0,-33 36 0,-11 14 0,-1 6 0,18-13 0,34-29 0,2-7 0,-4-1 0,-35 25 0,-33 24 0,5 1 0,12-10 0,28-22 0,26-13 0,-2-2 0,-17 21 0,-3 10 0,-12 2 0,-24 22 0,-6-2 0,-27 15 0,-15 9 0,-15 9 0,-4 9 0,9 2 0,13-2 0,39-31 0,30-23 0,31-19 0,11 3 0,3 7 0,-13 25 0,-8 15 0,-2 8 0,-8 13 0,-9-2 0,-9 16 0,-24 24 0,-16 13 0,0 1 0,13-15 0,17-22 0,21-25 0,13-15 0,11-17 0,10-8 0,-1 6 0,-1 1 0,-6 9 0,5-2 0,1-2 0,0 2 0,-4-1 0,-4 3 0,7-15 0,9-12 0,9-7 0,2-1 0,0 5 0,-4 11 0,-6 10 0,3 4 0,1 4 0,5-11 0,21-17 0,14-19 0,11-15 0,15-12 0,2-6 0,4 3 0,2 1 0,-2 10 0,-1 15 0,5-4 0,7-2 0,7-10 0,7-7 0,0 0 0,0-6 0,8-2 0,7-7 0,14 0 0,12 4 0,5 4 0,7 13 0,7 9 0,3 5 0,6 2 0,6-9 0,8-9 0,8-3 0,-1-4 0,7 6 0,1 1 0,9 0 0,6 7 0,0-3 0,4 5 0,5-1 0,1 1 0,-6-4 0,-12-1 0,-13-6 0,-15-6 0,-10-9 0,-10-14 0,-6-2 0,0-5 0,1-4 0,5 1 0,3-3 0,2 3 0,6 4 0,2 3 0,16 1 0,11 0 0,10-2 0,9-5 0,6 1 0,3-2 0,-2 6 0,-2 1 0,-13-6 0,-3-3 0,-1 0 0,-3 2 0,7 1 0,6-1 0,4-5 0,4 1 0,4 1 0,-3-2 0,-5-7 0,-10-1 0,-17-2 0,-14-1 0,-4-1 0,0-5 0,1-1 0,9 0 0,1 2 0,6-1 0,10-1 0,6-6 0,5 6 0,3 4 0,0 14 0,-3 7 0,-7 8 0,-19 8 0,-16-1 0,-5 6 0,-3 13 0,0 11 0,1 14 0,-7 8 0,1 1 0,-6 7 0,-2 2 0,-2 5 0,-2 1 0,-1 4 0,-6 5 0,-3 6 0,-3 9 0,-1 4 0,-6 6 0,-8 2 0,-2-6 0,-6-3 0,0-8 0,-2-9 0,-6 2 0,0-2 0,0 0 0,0-4 0,3-12 0,4-10 0,6-7 0,11-3 0,10-3 0,11-1 0,12-2 0,18 1 0,16 0 0,15-5 0,7-7 0,0-7 0,1-1 0,-1 2 0,-6-2 0,-8-9 0,-13-12 0,-14-8 0,-10-11 0,-7-1 0,-4-2 0,0 0 0,7 4 0,9 2 0,7 7 0,1-5 0,-9 0 0,-8-2 0,-4-7 0,5 5 0,0-4 0,0 0 0,-4 2 0,3-2 0,8 6 0,14 1 0,16 3 0,8 3 0,8-4 0,-6 5 0,-8 0 0,-9-5 0,-8-4 0,0-5 0,-1 0 0,1 4 0,-3-1 0,-1 0 0,4 3 0,0 0 0,5-1 0,-8-5 0,-6-1 0,-6-1 0,-6 3 0,-3-1 0,-5-2 0,1 0 0,7 1 0,7 0 0,3-1 0,2-6 0,-8 0 0,-5 1 0,-4-3 0,1 2 0,4-5 0,6 5 0,7-3 0,-4-1 0,11 4 0,2-5 0,3 1 0,10-2 0,-10-6 0,-2 0 0,-1 0 0,-1 0 0,10 0 0,0 0 0,2 0 0,1 0 0,-1 0 0,5 0 0,-2 0 0,-12 0 0,-4 0 0,-12 0 0,-1 0 0,6 0 0,-6 0 0,6 0 0,0 0 0,-2 0 0,2 0 0,0 0 0,5 0 0,7 0 0,10-11 0,14-22 0,8-24 0,6-22 0,-1-13 0,-9-8 0,-6-1 0,-2-4 0,1-1 0,-1-2 0,2-13 0,-3-2 0,-7 6 0,-12 8 0,-12 15 0,-12 7 0,0-4 0,1 2 0,1-8 0,-3 7 0,-12 15 0,-8 9 0,-15 21 0,-13 8 0,-4 3 0,0 1 0,3-7 0,6-9 0,2-2 0,3-1 0,3 6 0,1 1 0,3 1 0,3-2 0,1-6 0,6-1 0,3-7 0,5-7 0,13-10 0,4-7 0,4 1 0,6-10 0,4-14 0,10-18 0,7-17 0,2-6 0,-2-1 0,-5 0 0,-9 7 0,-9 10 0,-8 2 0,-7 4 0,2-8 0,-1-6 0,2-5 0,-1-8 0,-6 5 0,-5 3 0,-5 4 0,-5-1 0,6-6 0,5-4 0,-3 8 0,5 2 0,-7 9 0,-1 15 0,-1 11 0,-7 17 0,-1 6 0,-7 0 0,-1 3 0,-8-2 0,-6-7 0,-1-9 0,-3-10 0,-1 2 0,-1 2 0,-6-1 0,0 6 0,0-6 0,0-8 0,0-11 0,0-8 0,-7 2 0,-10 1 0,-11 5 0,-10-2 0,-6-8 0,-7 4 0,-3-6 0,-11-4 0,-2-1 0,-7-13 0,-2-15 0,6-10 0,-5 1 0,5 1 0,-11 17 0,-9 11 0,-5 10 0,-4 16 0,13 4 0,7 12 0,15 12 0,15 16 0,9 22 0,11 10 0,7 6 0,7 7 0,8-3 0,5 1 0,2-5 0,0-9 0,0-8 0,8-7 0,16-9 0,22-3 0,22 3 0,7 7 0,-3 7 0,-4 5 0,-5 9 0,-4 2 0,-1 0 0,0-2 0,2-12 0,7-8 0,6-9 0,-4 1 0,-2 10 0,-10 13 0,-6 7 0,3-2 0,4-8 0,9-12 0,4 0 0,1-5 0,1 5 0,-5 10 0,-6 4 0,-3 1 0,-7-9 0,2-14 0,8-22 0,9-20 0,11-18 0,3-14 0,-4-1 0,-8 9 0,-8 9 0,-4 17 0,-5 9 0,-5 1 0,-2-2 0,0-7 0,-6 7 0,-8 15 0,-9 17 0,-13 9 0,-6-1 0,-1-10 0,-6-5 0,0 0 0,0-1 0,0-4 0,-10-7 0,-14-7 0,-16 2 0,-13-3 0,-9-3 0,-1 5 0,-7-6 0,-6 7 0,-8 5 0,-9-3 0,1 5 0,0 0 0,0 9 0,-5 7 0,-4 6 0,-4 6 0,3 2 0,4 7 0,1-1 0,6 1 0,1 0 0,-4 0 0,-5-7 0,-1-1 0,2 5 0,1 3 0,6 13 0,-1 0 0,1 0 0,3 0 0,0-6 0,-4-1 0,1-6 0,4 0 0,0 0 0,9 1 0,1-5 0,8-2 0,1 1 0,1 6 0,7 9 0,2 0 0,7 6 0,-1 0 0,6 7 0,2 4 0,0 3 0,-2 3 0,0 6 0,2 5 0,2 6 0,3 5 0,0-1 0,4 1 0,1 0 0,-1 0 0,-3 0 0,3 0 0,2 0 0,-1 0 0,-2 0 0,2 0 0,2 0 0,17 0 0,6 0 0</inkml:trace>
</inkml:ink>
</file>

<file path=ppt/media/image1.jpeg>
</file>

<file path=ppt/media/image10.png>
</file>

<file path=ppt/media/image11.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5624E2-FE51-FC40-B81B-F8183E9D1C0F}" type="datetimeFigureOut">
              <a:rPr lang="en-US" smtClean="0"/>
              <a:t>2/18/25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196334-036A-5846-A34B-99DE22A1B4C2}" type="slidenum">
              <a:rPr lang="en-US" smtClean="0"/>
              <a:t>‹#›</a:t>
            </a:fld>
            <a:endParaRPr lang="en-US"/>
          </a:p>
        </p:txBody>
      </p:sp>
    </p:spTree>
    <p:extLst>
      <p:ext uri="{BB962C8B-B14F-4D97-AF65-F5344CB8AC3E}">
        <p14:creationId xmlns:p14="http://schemas.microsoft.com/office/powerpoint/2010/main" val="2734430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196334-036A-5846-A34B-99DE22A1B4C2}" type="slidenum">
              <a:rPr lang="en-US" smtClean="0"/>
              <a:t>5</a:t>
            </a:fld>
            <a:endParaRPr lang="en-US"/>
          </a:p>
        </p:txBody>
      </p:sp>
    </p:spTree>
    <p:extLst>
      <p:ext uri="{BB962C8B-B14F-4D97-AF65-F5344CB8AC3E}">
        <p14:creationId xmlns:p14="http://schemas.microsoft.com/office/powerpoint/2010/main" val="3773763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B6D550E-3823-CC4F-81FE-00424E48B1CC}" type="datetimeFigureOut">
              <a:rPr lang="en-US" smtClean="0"/>
              <a:t>2/17/25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6146371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B6D550E-3823-CC4F-81FE-00424E48B1CC}" type="datetimeFigureOut">
              <a:rPr lang="en-US" smtClean="0"/>
              <a:t>2/17/25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17674561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FB6D550E-3823-CC4F-81FE-00424E48B1CC}" type="datetimeFigureOut">
              <a:rPr lang="en-US" smtClean="0"/>
              <a:t>2/17/25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26520975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6D550E-3823-CC4F-81FE-00424E48B1CC}" type="datetimeFigureOut">
              <a:rPr lang="en-US" smtClean="0"/>
              <a:t>2/17/25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3669590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6D550E-3823-CC4F-81FE-00424E48B1CC}" type="datetimeFigureOut">
              <a:rPr lang="en-US" smtClean="0"/>
              <a:t>2/17/25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30246273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6D550E-3823-CC4F-81FE-00424E48B1CC}" type="datetimeFigureOut">
              <a:rPr lang="en-US" smtClean="0"/>
              <a:t>2/17/25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7464997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B6D550E-3823-CC4F-81FE-00424E48B1CC}" type="datetimeFigureOut">
              <a:rPr lang="en-US" smtClean="0"/>
              <a:t>2/17/25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2360505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6D550E-3823-CC4F-81FE-00424E48B1CC}" type="datetimeFigureOut">
              <a:rPr lang="en-US" smtClean="0"/>
              <a:t>2/17/25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28541436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B6D550E-3823-CC4F-81FE-00424E48B1CC}" type="datetimeFigureOut">
              <a:rPr lang="en-US" smtClean="0"/>
              <a:t>2/17/25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2436015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B6D550E-3823-CC4F-81FE-00424E48B1CC}" type="datetimeFigureOut">
              <a:rPr lang="en-US" smtClean="0"/>
              <a:t>2/17/25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94536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B6D550E-3823-CC4F-81FE-00424E48B1CC}" type="datetimeFigureOut">
              <a:rPr lang="en-US" smtClean="0"/>
              <a:t>2/17/25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2260359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6D550E-3823-CC4F-81FE-00424E48B1CC}" type="datetimeFigureOut">
              <a:rPr lang="en-US" smtClean="0"/>
              <a:t>2/17/25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34494344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B6D550E-3823-CC4F-81FE-00424E48B1CC}" type="datetimeFigureOut">
              <a:rPr lang="en-US" smtClean="0"/>
              <a:t>2/17/25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1499772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FB6D550E-3823-CC4F-81FE-00424E48B1CC}" type="datetimeFigureOut">
              <a:rPr lang="en-US" smtClean="0"/>
              <a:t>2/17/25</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86A16F0D-A693-3444-8495-34293F00FE62}" type="slidenum">
              <a:rPr lang="en-US" smtClean="0"/>
              <a:t>‹#›</a:t>
            </a:fld>
            <a:endParaRPr lang="en-US"/>
          </a:p>
        </p:txBody>
      </p:sp>
    </p:spTree>
    <p:extLst>
      <p:ext uri="{BB962C8B-B14F-4D97-AF65-F5344CB8AC3E}">
        <p14:creationId xmlns:p14="http://schemas.microsoft.com/office/powerpoint/2010/main" val="2185856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FB6D550E-3823-CC4F-81FE-00424E48B1CC}" type="datetimeFigureOut">
              <a:rPr lang="en-US" smtClean="0"/>
              <a:t>2/17/25</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86A16F0D-A693-3444-8495-34293F00FE62}" type="slidenum">
              <a:rPr lang="en-US" smtClean="0"/>
              <a:t>‹#›</a:t>
            </a:fld>
            <a:endParaRPr lang="en-US"/>
          </a:p>
        </p:txBody>
      </p:sp>
    </p:spTree>
    <p:extLst>
      <p:ext uri="{BB962C8B-B14F-4D97-AF65-F5344CB8AC3E}">
        <p14:creationId xmlns:p14="http://schemas.microsoft.com/office/powerpoint/2010/main" val="3007359676"/>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customXml" Target="../ink/ink3.xml"/><Relationship Id="rId7" Type="http://schemas.openxmlformats.org/officeDocument/2006/relationships/customXml" Target="../ink/ink5.xml"/><Relationship Id="rId2" Type="http://schemas.openxmlformats.org/officeDocument/2006/relationships/image" Target="../media/image6.emf"/><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customXml" Target="../ink/ink4.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data.baltimorecity.gov/datasets/baltimore::gun-offenders-registry-1/about" TargetMode="External"/><Relationship Id="rId2" Type="http://schemas.openxmlformats.org/officeDocument/2006/relationships/hyperlink" Target="https://data.baltimorecity.gov/datasets/baltimore::part-1-crime-data-legacy-srs/about"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A0F82-9167-8DB0-B314-7240ED81AE46}"/>
              </a:ext>
            </a:extLst>
          </p:cNvPr>
          <p:cNvSpPr>
            <a:spLocks noGrp="1"/>
          </p:cNvSpPr>
          <p:nvPr>
            <p:ph type="ctrTitle"/>
          </p:nvPr>
        </p:nvSpPr>
        <p:spPr/>
        <p:txBody>
          <a:bodyPr/>
          <a:lstStyle/>
          <a:p>
            <a:r>
              <a:rPr lang="en-US" dirty="0"/>
              <a:t>Baltimore Crime Data and Gun Offenders Registry</a:t>
            </a:r>
          </a:p>
        </p:txBody>
      </p:sp>
      <p:sp>
        <p:nvSpPr>
          <p:cNvPr id="3" name="Subtitle 2">
            <a:extLst>
              <a:ext uri="{FF2B5EF4-FFF2-40B4-BE49-F238E27FC236}">
                <a16:creationId xmlns:a16="http://schemas.microsoft.com/office/drawing/2014/main" id="{88C9F42D-AA67-4358-B32B-82339C522EA3}"/>
              </a:ext>
            </a:extLst>
          </p:cNvPr>
          <p:cNvSpPr>
            <a:spLocks noGrp="1"/>
          </p:cNvSpPr>
          <p:nvPr>
            <p:ph type="subTitle" idx="1"/>
          </p:nvPr>
        </p:nvSpPr>
        <p:spPr/>
        <p:txBody>
          <a:bodyPr/>
          <a:lstStyle/>
          <a:p>
            <a:r>
              <a:rPr lang="en-US" dirty="0"/>
              <a:t>By Chloe </a:t>
            </a:r>
            <a:r>
              <a:rPr lang="en-US" dirty="0" err="1"/>
              <a:t>Schnydman</a:t>
            </a:r>
            <a:endParaRPr lang="en-US" dirty="0"/>
          </a:p>
        </p:txBody>
      </p:sp>
    </p:spTree>
    <p:extLst>
      <p:ext uri="{BB962C8B-B14F-4D97-AF65-F5344CB8AC3E}">
        <p14:creationId xmlns:p14="http://schemas.microsoft.com/office/powerpoint/2010/main" val="39377107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F595DC-F16A-720B-81CE-7EA486B4AC38}"/>
            </a:ext>
          </a:extLst>
        </p:cNvPr>
        <p:cNvGrpSpPr/>
        <p:nvPr/>
      </p:nvGrpSpPr>
      <p:grpSpPr>
        <a:xfrm>
          <a:off x="0" y="0"/>
          <a:ext cx="0" cy="0"/>
          <a:chOff x="0" y="0"/>
          <a:chExt cx="0" cy="0"/>
        </a:xfrm>
      </p:grpSpPr>
      <p:pic>
        <p:nvPicPr>
          <p:cNvPr id="3" name="Picture 2" descr="A graph of crime by neighborhood&#10;&#10;AI-generated content may be incorrect.">
            <a:extLst>
              <a:ext uri="{FF2B5EF4-FFF2-40B4-BE49-F238E27FC236}">
                <a16:creationId xmlns:a16="http://schemas.microsoft.com/office/drawing/2014/main" id="{3EBA8296-1FBF-DFEB-6EDB-39D565DDDF79}"/>
              </a:ext>
            </a:extLst>
          </p:cNvPr>
          <p:cNvPicPr>
            <a:picLocks noChangeAspect="1"/>
          </p:cNvPicPr>
          <p:nvPr/>
        </p:nvPicPr>
        <p:blipFill>
          <a:blip r:embed="rId2"/>
          <a:srcRect l="5073" r="10122" b="65446"/>
          <a:stretch/>
        </p:blipFill>
        <p:spPr>
          <a:xfrm>
            <a:off x="0" y="0"/>
            <a:ext cx="12192000" cy="2794348"/>
          </a:xfrm>
          <a:prstGeom prst="rect">
            <a:avLst/>
          </a:prstGeom>
        </p:spPr>
      </p:pic>
      <p:pic>
        <p:nvPicPr>
          <p:cNvPr id="4" name="Picture 3" descr="A graph of a number of object criminals&#10;&#10;AI-generated content may be incorrect.">
            <a:extLst>
              <a:ext uri="{FF2B5EF4-FFF2-40B4-BE49-F238E27FC236}">
                <a16:creationId xmlns:a16="http://schemas.microsoft.com/office/drawing/2014/main" id="{AFBD8D62-E8C1-E9FB-7A41-CA3EDDE34582}"/>
              </a:ext>
            </a:extLst>
          </p:cNvPr>
          <p:cNvPicPr>
            <a:picLocks noChangeAspect="1"/>
          </p:cNvPicPr>
          <p:nvPr/>
        </p:nvPicPr>
        <p:blipFill>
          <a:blip r:embed="rId3"/>
          <a:srcRect l="1584" t="1" r="17711" b="73105"/>
          <a:stretch/>
        </p:blipFill>
        <p:spPr>
          <a:xfrm>
            <a:off x="15499" y="2977057"/>
            <a:ext cx="12192000" cy="2285392"/>
          </a:xfrm>
          <a:prstGeom prst="rect">
            <a:avLst/>
          </a:prstGeom>
        </p:spPr>
      </p:pic>
      <p:sp>
        <p:nvSpPr>
          <p:cNvPr id="6" name="TextBox 5">
            <a:extLst>
              <a:ext uri="{FF2B5EF4-FFF2-40B4-BE49-F238E27FC236}">
                <a16:creationId xmlns:a16="http://schemas.microsoft.com/office/drawing/2014/main" id="{E9CC1826-8EA8-04A1-E8AB-C0A0867F4333}"/>
              </a:ext>
            </a:extLst>
          </p:cNvPr>
          <p:cNvSpPr txBox="1"/>
          <p:nvPr/>
        </p:nvSpPr>
        <p:spPr>
          <a:xfrm>
            <a:off x="8977667" y="2946061"/>
            <a:ext cx="906017" cy="323165"/>
          </a:xfrm>
          <a:prstGeom prst="rect">
            <a:avLst/>
          </a:prstGeom>
          <a:noFill/>
        </p:spPr>
        <p:txBody>
          <a:bodyPr wrap="none" rtlCol="0">
            <a:spAutoFit/>
          </a:bodyPr>
          <a:lstStyle/>
          <a:p>
            <a:r>
              <a:rPr lang="en-US" sz="1500" b="1" dirty="0">
                <a:solidFill>
                  <a:schemeClr val="bg1"/>
                </a:solidFill>
              </a:rPr>
              <a:t>(first 40)</a:t>
            </a:r>
          </a:p>
        </p:txBody>
      </p:sp>
      <p:sp>
        <p:nvSpPr>
          <p:cNvPr id="2" name="TextBox 1">
            <a:extLst>
              <a:ext uri="{FF2B5EF4-FFF2-40B4-BE49-F238E27FC236}">
                <a16:creationId xmlns:a16="http://schemas.microsoft.com/office/drawing/2014/main" id="{9CDA9A1A-826D-6319-8D98-08B529FCB5A8}"/>
              </a:ext>
            </a:extLst>
          </p:cNvPr>
          <p:cNvSpPr txBox="1"/>
          <p:nvPr/>
        </p:nvSpPr>
        <p:spPr>
          <a:xfrm>
            <a:off x="115946" y="5868538"/>
            <a:ext cx="8861721" cy="646331"/>
          </a:xfrm>
          <a:prstGeom prst="rect">
            <a:avLst/>
          </a:prstGeom>
          <a:noFill/>
        </p:spPr>
        <p:txBody>
          <a:bodyPr wrap="none" rtlCol="0">
            <a:spAutoFit/>
          </a:bodyPr>
          <a:lstStyle/>
          <a:p>
            <a:r>
              <a:rPr lang="en-US" sz="3600" b="1" dirty="0"/>
              <a:t>Top 10 Neighborhoods in each Dataset</a:t>
            </a:r>
          </a:p>
        </p:txBody>
      </p:sp>
    </p:spTree>
    <p:extLst>
      <p:ext uri="{BB962C8B-B14F-4D97-AF65-F5344CB8AC3E}">
        <p14:creationId xmlns:p14="http://schemas.microsoft.com/office/powerpoint/2010/main" val="2169577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crime by neighborhood&#10;&#10;AI-generated content may be incorrect.">
            <a:extLst>
              <a:ext uri="{FF2B5EF4-FFF2-40B4-BE49-F238E27FC236}">
                <a16:creationId xmlns:a16="http://schemas.microsoft.com/office/drawing/2014/main" id="{F23D2237-C56C-F72F-95DE-7615A06617CF}"/>
              </a:ext>
            </a:extLst>
          </p:cNvPr>
          <p:cNvPicPr>
            <a:picLocks noChangeAspect="1"/>
          </p:cNvPicPr>
          <p:nvPr/>
        </p:nvPicPr>
        <p:blipFill>
          <a:blip r:embed="rId2"/>
          <a:srcRect l="5073" r="10122" b="65446"/>
          <a:stretch/>
        </p:blipFill>
        <p:spPr>
          <a:xfrm>
            <a:off x="0" y="0"/>
            <a:ext cx="12192000" cy="2794348"/>
          </a:xfrm>
          <a:prstGeom prst="rect">
            <a:avLst/>
          </a:prstGeom>
        </p:spPr>
      </p:pic>
      <p:pic>
        <p:nvPicPr>
          <p:cNvPr id="4" name="Picture 3" descr="A graph of a number of object criminals&#10;&#10;AI-generated content may be incorrect.">
            <a:extLst>
              <a:ext uri="{FF2B5EF4-FFF2-40B4-BE49-F238E27FC236}">
                <a16:creationId xmlns:a16="http://schemas.microsoft.com/office/drawing/2014/main" id="{906285E1-430A-FE34-0BD8-D8D548F718A6}"/>
              </a:ext>
            </a:extLst>
          </p:cNvPr>
          <p:cNvPicPr>
            <a:picLocks noChangeAspect="1"/>
          </p:cNvPicPr>
          <p:nvPr/>
        </p:nvPicPr>
        <p:blipFill>
          <a:blip r:embed="rId3"/>
          <a:srcRect l="1584" t="1" r="17711" b="73105"/>
          <a:stretch/>
        </p:blipFill>
        <p:spPr>
          <a:xfrm>
            <a:off x="15499" y="2977057"/>
            <a:ext cx="12192000" cy="2285392"/>
          </a:xfrm>
          <a:prstGeom prst="rect">
            <a:avLst/>
          </a:prstGeom>
        </p:spPr>
      </p:pic>
      <p:sp>
        <p:nvSpPr>
          <p:cNvPr id="6" name="TextBox 5">
            <a:extLst>
              <a:ext uri="{FF2B5EF4-FFF2-40B4-BE49-F238E27FC236}">
                <a16:creationId xmlns:a16="http://schemas.microsoft.com/office/drawing/2014/main" id="{3F09783C-0A1F-7754-2A21-3C016F968D1A}"/>
              </a:ext>
            </a:extLst>
          </p:cNvPr>
          <p:cNvSpPr txBox="1"/>
          <p:nvPr/>
        </p:nvSpPr>
        <p:spPr>
          <a:xfrm>
            <a:off x="8977667" y="2946061"/>
            <a:ext cx="906017" cy="323165"/>
          </a:xfrm>
          <a:prstGeom prst="rect">
            <a:avLst/>
          </a:prstGeom>
          <a:noFill/>
        </p:spPr>
        <p:txBody>
          <a:bodyPr wrap="none" rtlCol="0">
            <a:spAutoFit/>
          </a:bodyPr>
          <a:lstStyle/>
          <a:p>
            <a:r>
              <a:rPr lang="en-US" sz="1500" b="1" dirty="0">
                <a:solidFill>
                  <a:schemeClr val="bg1"/>
                </a:solidFill>
              </a:rPr>
              <a:t>(first 40)</a:t>
            </a:r>
          </a:p>
        </p:txBody>
      </p:sp>
      <p:sp>
        <p:nvSpPr>
          <p:cNvPr id="7" name="Rectangle 6">
            <a:extLst>
              <a:ext uri="{FF2B5EF4-FFF2-40B4-BE49-F238E27FC236}">
                <a16:creationId xmlns:a16="http://schemas.microsoft.com/office/drawing/2014/main" id="{287A0073-5A0B-5825-F26A-7F1007236428}"/>
              </a:ext>
            </a:extLst>
          </p:cNvPr>
          <p:cNvSpPr/>
          <p:nvPr/>
        </p:nvSpPr>
        <p:spPr>
          <a:xfrm>
            <a:off x="2464231" y="653904"/>
            <a:ext cx="1332854" cy="230839"/>
          </a:xfrm>
          <a:prstGeom prst="rect">
            <a:avLst/>
          </a:prstGeom>
          <a:solidFill>
            <a:schemeClr val="accent2">
              <a:lumMod val="75000"/>
              <a:alpha val="5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B6BC70EA-B1C9-0B75-6969-8B2C7570114F}"/>
              </a:ext>
            </a:extLst>
          </p:cNvPr>
          <p:cNvSpPr/>
          <p:nvPr/>
        </p:nvSpPr>
        <p:spPr>
          <a:xfrm>
            <a:off x="2464231" y="3542791"/>
            <a:ext cx="925237" cy="189009"/>
          </a:xfrm>
          <a:prstGeom prst="rect">
            <a:avLst/>
          </a:prstGeom>
          <a:solidFill>
            <a:schemeClr val="accent2">
              <a:lumMod val="75000"/>
              <a:alpha val="5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3142AC5-4835-9F2F-A7C9-557A4D21B8FC}"/>
              </a:ext>
            </a:extLst>
          </p:cNvPr>
          <p:cNvSpPr/>
          <p:nvPr/>
        </p:nvSpPr>
        <p:spPr>
          <a:xfrm>
            <a:off x="2168407" y="886692"/>
            <a:ext cx="1628678" cy="230839"/>
          </a:xfrm>
          <a:prstGeom prst="rect">
            <a:avLst/>
          </a:prstGeom>
          <a:solidFill>
            <a:srgbClr val="F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91577E-4C87-1F92-21E9-EA2AA19BE188}"/>
              </a:ext>
            </a:extLst>
          </p:cNvPr>
          <p:cNvSpPr/>
          <p:nvPr/>
        </p:nvSpPr>
        <p:spPr>
          <a:xfrm>
            <a:off x="2112510" y="3331029"/>
            <a:ext cx="1276958" cy="211761"/>
          </a:xfrm>
          <a:prstGeom prst="rect">
            <a:avLst/>
          </a:prstGeom>
          <a:solidFill>
            <a:srgbClr val="FFFF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68394F7-A98A-BC77-06B4-5A9E69C1A12E}"/>
              </a:ext>
            </a:extLst>
          </p:cNvPr>
          <p:cNvSpPr/>
          <p:nvPr/>
        </p:nvSpPr>
        <p:spPr>
          <a:xfrm>
            <a:off x="1298170" y="3725499"/>
            <a:ext cx="2091297" cy="192645"/>
          </a:xfrm>
          <a:prstGeom prst="rect">
            <a:avLst/>
          </a:prstGeom>
          <a:solidFill>
            <a:srgbClr val="FFC0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C28E3B7-4775-A7A3-74F9-C80F026C348C}"/>
              </a:ext>
            </a:extLst>
          </p:cNvPr>
          <p:cNvSpPr/>
          <p:nvPr/>
        </p:nvSpPr>
        <p:spPr>
          <a:xfrm>
            <a:off x="1122758" y="2531448"/>
            <a:ext cx="2674327" cy="230839"/>
          </a:xfrm>
          <a:prstGeom prst="rect">
            <a:avLst/>
          </a:prstGeom>
          <a:solidFill>
            <a:srgbClr val="FFC000">
              <a:alpha val="5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6F13BDF-FAF8-6C5C-142D-2F5E69013341}"/>
              </a:ext>
            </a:extLst>
          </p:cNvPr>
          <p:cNvSpPr txBox="1"/>
          <p:nvPr/>
        </p:nvSpPr>
        <p:spPr>
          <a:xfrm>
            <a:off x="115946" y="5868538"/>
            <a:ext cx="8861721" cy="646331"/>
          </a:xfrm>
          <a:prstGeom prst="rect">
            <a:avLst/>
          </a:prstGeom>
          <a:noFill/>
        </p:spPr>
        <p:txBody>
          <a:bodyPr wrap="none" rtlCol="0">
            <a:spAutoFit/>
          </a:bodyPr>
          <a:lstStyle/>
          <a:p>
            <a:r>
              <a:rPr lang="en-US" sz="3600" b="1" dirty="0"/>
              <a:t>Top 10 Neighborhoods in each Dataset</a:t>
            </a:r>
          </a:p>
        </p:txBody>
      </p:sp>
    </p:spTree>
    <p:extLst>
      <p:ext uri="{BB962C8B-B14F-4D97-AF65-F5344CB8AC3E}">
        <p14:creationId xmlns:p14="http://schemas.microsoft.com/office/powerpoint/2010/main" val="32938456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7226A5-0CDF-50FC-A2DB-ECFB0562B11F}"/>
              </a:ext>
            </a:extLst>
          </p:cNvPr>
          <p:cNvPicPr>
            <a:picLocks noChangeAspect="1"/>
          </p:cNvPicPr>
          <p:nvPr/>
        </p:nvPicPr>
        <p:blipFill>
          <a:blip r:embed="rId2"/>
          <a:stretch>
            <a:fillRect/>
          </a:stretch>
        </p:blipFill>
        <p:spPr>
          <a:xfrm>
            <a:off x="1245514" y="-103236"/>
            <a:ext cx="9237696" cy="7138219"/>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A6CEFA38-97CF-9B08-70CE-C2046B23F563}"/>
                  </a:ext>
                </a:extLst>
              </p14:cNvPr>
              <p14:cNvContentPartPr/>
              <p14:nvPr/>
            </p14:nvContentPartPr>
            <p14:xfrm>
              <a:off x="7293850" y="394638"/>
              <a:ext cx="1646280" cy="1542960"/>
            </p14:xfrm>
          </p:contentPart>
        </mc:Choice>
        <mc:Fallback>
          <p:pic>
            <p:nvPicPr>
              <p:cNvPr id="5" name="Ink 4">
                <a:extLst>
                  <a:ext uri="{FF2B5EF4-FFF2-40B4-BE49-F238E27FC236}">
                    <a16:creationId xmlns:a16="http://schemas.microsoft.com/office/drawing/2014/main" id="{A6CEFA38-97CF-9B08-70CE-C2046B23F563}"/>
                  </a:ext>
                </a:extLst>
              </p:cNvPr>
              <p:cNvPicPr/>
              <p:nvPr/>
            </p:nvPicPr>
            <p:blipFill>
              <a:blip r:embed="rId4"/>
              <a:stretch>
                <a:fillRect/>
              </a:stretch>
            </p:blipFill>
            <p:spPr>
              <a:xfrm>
                <a:off x="7284850" y="385638"/>
                <a:ext cx="1663920" cy="15606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6" name="Ink 5">
                <a:extLst>
                  <a:ext uri="{FF2B5EF4-FFF2-40B4-BE49-F238E27FC236}">
                    <a16:creationId xmlns:a16="http://schemas.microsoft.com/office/drawing/2014/main" id="{71968BE5-EAAF-7041-6C2F-D0A6629CEA1E}"/>
                  </a:ext>
                </a:extLst>
              </p14:cNvPr>
              <p14:cNvContentPartPr/>
              <p14:nvPr/>
            </p14:nvContentPartPr>
            <p14:xfrm>
              <a:off x="6761770" y="1156038"/>
              <a:ext cx="1111680" cy="902880"/>
            </p14:xfrm>
          </p:contentPart>
        </mc:Choice>
        <mc:Fallback>
          <p:pic>
            <p:nvPicPr>
              <p:cNvPr id="6" name="Ink 5">
                <a:extLst>
                  <a:ext uri="{FF2B5EF4-FFF2-40B4-BE49-F238E27FC236}">
                    <a16:creationId xmlns:a16="http://schemas.microsoft.com/office/drawing/2014/main" id="{71968BE5-EAAF-7041-6C2F-D0A6629CEA1E}"/>
                  </a:ext>
                </a:extLst>
              </p:cNvPr>
              <p:cNvPicPr/>
              <p:nvPr/>
            </p:nvPicPr>
            <p:blipFill>
              <a:blip r:embed="rId6"/>
              <a:stretch>
                <a:fillRect/>
              </a:stretch>
            </p:blipFill>
            <p:spPr>
              <a:xfrm>
                <a:off x="6752770" y="1147398"/>
                <a:ext cx="1129320" cy="92052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8" name="Ink 7">
                <a:extLst>
                  <a:ext uri="{FF2B5EF4-FFF2-40B4-BE49-F238E27FC236}">
                    <a16:creationId xmlns:a16="http://schemas.microsoft.com/office/drawing/2014/main" id="{4201F2BB-391D-A979-FC6F-ED5B8E86FF74}"/>
                  </a:ext>
                </a:extLst>
              </p14:cNvPr>
              <p14:cNvContentPartPr/>
              <p14:nvPr/>
            </p14:nvContentPartPr>
            <p14:xfrm>
              <a:off x="3913200" y="2065367"/>
              <a:ext cx="664920" cy="779040"/>
            </p14:xfrm>
          </p:contentPart>
        </mc:Choice>
        <mc:Fallback>
          <p:pic>
            <p:nvPicPr>
              <p:cNvPr id="8" name="Ink 7">
                <a:extLst>
                  <a:ext uri="{FF2B5EF4-FFF2-40B4-BE49-F238E27FC236}">
                    <a16:creationId xmlns:a16="http://schemas.microsoft.com/office/drawing/2014/main" id="{4201F2BB-391D-A979-FC6F-ED5B8E86FF74}"/>
                  </a:ext>
                </a:extLst>
              </p:cNvPr>
              <p:cNvPicPr/>
              <p:nvPr/>
            </p:nvPicPr>
            <p:blipFill>
              <a:blip r:embed="rId8"/>
              <a:stretch>
                <a:fillRect/>
              </a:stretch>
            </p:blipFill>
            <p:spPr>
              <a:xfrm>
                <a:off x="3904560" y="2056727"/>
                <a:ext cx="682560" cy="796680"/>
              </a:xfrm>
              <a:prstGeom prst="rect">
                <a:avLst/>
              </a:prstGeom>
            </p:spPr>
          </p:pic>
        </mc:Fallback>
      </mc:AlternateContent>
      <p:sp>
        <p:nvSpPr>
          <p:cNvPr id="10" name="TextBox 9">
            <a:extLst>
              <a:ext uri="{FF2B5EF4-FFF2-40B4-BE49-F238E27FC236}">
                <a16:creationId xmlns:a16="http://schemas.microsoft.com/office/drawing/2014/main" id="{35770432-D613-9C94-ACAA-935889A7FD17}"/>
              </a:ext>
            </a:extLst>
          </p:cNvPr>
          <p:cNvSpPr txBox="1"/>
          <p:nvPr/>
        </p:nvSpPr>
        <p:spPr>
          <a:xfrm>
            <a:off x="8761863" y="851378"/>
            <a:ext cx="1229824" cy="369332"/>
          </a:xfrm>
          <a:prstGeom prst="rect">
            <a:avLst/>
          </a:prstGeom>
          <a:noFill/>
        </p:spPr>
        <p:txBody>
          <a:bodyPr wrap="none" rtlCol="0">
            <a:spAutoFit/>
          </a:bodyPr>
          <a:lstStyle/>
          <a:p>
            <a:r>
              <a:rPr lang="en-US" b="1" dirty="0">
                <a:solidFill>
                  <a:srgbClr val="FEC014"/>
                </a:solidFill>
              </a:rPr>
              <a:t>Frankford</a:t>
            </a:r>
          </a:p>
        </p:txBody>
      </p:sp>
      <p:sp>
        <p:nvSpPr>
          <p:cNvPr id="11" name="TextBox 10">
            <a:extLst>
              <a:ext uri="{FF2B5EF4-FFF2-40B4-BE49-F238E27FC236}">
                <a16:creationId xmlns:a16="http://schemas.microsoft.com/office/drawing/2014/main" id="{4BAD7DBC-324B-EEDA-4D8C-44D665141953}"/>
              </a:ext>
            </a:extLst>
          </p:cNvPr>
          <p:cNvSpPr txBox="1"/>
          <p:nvPr/>
        </p:nvSpPr>
        <p:spPr>
          <a:xfrm>
            <a:off x="5914517" y="1966796"/>
            <a:ext cx="1616148" cy="369332"/>
          </a:xfrm>
          <a:prstGeom prst="rect">
            <a:avLst/>
          </a:prstGeom>
          <a:noFill/>
        </p:spPr>
        <p:txBody>
          <a:bodyPr wrap="none" rtlCol="0">
            <a:spAutoFit/>
          </a:bodyPr>
          <a:lstStyle/>
          <a:p>
            <a:r>
              <a:rPr lang="en-US" b="1" dirty="0">
                <a:solidFill>
                  <a:srgbClr val="65CD01"/>
                </a:solidFill>
              </a:rPr>
              <a:t>Belair-Edison</a:t>
            </a:r>
          </a:p>
        </p:txBody>
      </p:sp>
      <p:sp>
        <p:nvSpPr>
          <p:cNvPr id="12" name="TextBox 11">
            <a:extLst>
              <a:ext uri="{FF2B5EF4-FFF2-40B4-BE49-F238E27FC236}">
                <a16:creationId xmlns:a16="http://schemas.microsoft.com/office/drawing/2014/main" id="{8F224F33-326F-B7EB-57BD-E4FD41EF869D}"/>
              </a:ext>
            </a:extLst>
          </p:cNvPr>
          <p:cNvSpPr txBox="1"/>
          <p:nvPr/>
        </p:nvSpPr>
        <p:spPr>
          <a:xfrm>
            <a:off x="2941457" y="2844407"/>
            <a:ext cx="2608406" cy="369332"/>
          </a:xfrm>
          <a:prstGeom prst="rect">
            <a:avLst/>
          </a:prstGeom>
          <a:noFill/>
        </p:spPr>
        <p:txBody>
          <a:bodyPr wrap="none" rtlCol="0">
            <a:spAutoFit/>
          </a:bodyPr>
          <a:lstStyle/>
          <a:p>
            <a:r>
              <a:rPr lang="en-US" b="1" dirty="0">
                <a:solidFill>
                  <a:srgbClr val="FF9500"/>
                </a:solidFill>
              </a:rPr>
              <a:t>Sandtown-Winchester</a:t>
            </a:r>
          </a:p>
        </p:txBody>
      </p:sp>
    </p:spTree>
    <p:extLst>
      <p:ext uri="{BB962C8B-B14F-4D97-AF65-F5344CB8AC3E}">
        <p14:creationId xmlns:p14="http://schemas.microsoft.com/office/powerpoint/2010/main" val="3782221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B64D79-5018-4F6A-ECB0-B532E315FAB6}"/>
              </a:ext>
            </a:extLst>
          </p:cNvPr>
          <p:cNvPicPr>
            <a:picLocks noChangeAspect="1"/>
          </p:cNvPicPr>
          <p:nvPr/>
        </p:nvPicPr>
        <p:blipFill>
          <a:blip r:embed="rId2"/>
          <a:stretch>
            <a:fillRect/>
          </a:stretch>
        </p:blipFill>
        <p:spPr>
          <a:xfrm>
            <a:off x="1479057" y="-123031"/>
            <a:ext cx="9193492" cy="7104061"/>
          </a:xfrm>
          <a:prstGeom prst="rect">
            <a:avLst/>
          </a:prstGeom>
        </p:spPr>
      </p:pic>
      <p:sp>
        <p:nvSpPr>
          <p:cNvPr id="6" name="TextBox 5">
            <a:extLst>
              <a:ext uri="{FF2B5EF4-FFF2-40B4-BE49-F238E27FC236}">
                <a16:creationId xmlns:a16="http://schemas.microsoft.com/office/drawing/2014/main" id="{D410FAFB-27B0-5A36-0DF9-254B51DD2DD6}"/>
              </a:ext>
            </a:extLst>
          </p:cNvPr>
          <p:cNvSpPr txBox="1"/>
          <p:nvPr/>
        </p:nvSpPr>
        <p:spPr>
          <a:xfrm>
            <a:off x="1845128" y="633014"/>
            <a:ext cx="2050561" cy="584775"/>
          </a:xfrm>
          <a:prstGeom prst="rect">
            <a:avLst/>
          </a:prstGeom>
          <a:noFill/>
        </p:spPr>
        <p:txBody>
          <a:bodyPr wrap="none" rtlCol="0">
            <a:spAutoFit/>
          </a:bodyPr>
          <a:lstStyle/>
          <a:p>
            <a:r>
              <a:rPr lang="en-US" sz="3200" b="1" dirty="0">
                <a:solidFill>
                  <a:srgbClr val="FEC014"/>
                </a:solidFill>
              </a:rPr>
              <a:t>Frankford</a:t>
            </a:r>
          </a:p>
        </p:txBody>
      </p:sp>
      <mc:AlternateContent xmlns:mc="http://schemas.openxmlformats.org/markup-compatibility/2006">
        <mc:Choice xmlns:p14="http://schemas.microsoft.com/office/powerpoint/2010/main" Requires="p14">
          <p:contentPart p14:bwMode="auto" r:id="rId3">
            <p14:nvContentPartPr>
              <p14:cNvPr id="7" name="Ink 6">
                <a:extLst>
                  <a:ext uri="{FF2B5EF4-FFF2-40B4-BE49-F238E27FC236}">
                    <a16:creationId xmlns:a16="http://schemas.microsoft.com/office/drawing/2014/main" id="{B18A19EB-A12E-2082-9E2E-5FF718722869}"/>
                  </a:ext>
                </a:extLst>
              </p14:cNvPr>
              <p14:cNvContentPartPr/>
              <p14:nvPr/>
            </p14:nvContentPartPr>
            <p14:xfrm>
              <a:off x="2142701" y="40944"/>
              <a:ext cx="7178890" cy="6728345"/>
            </p14:xfrm>
          </p:contentPart>
        </mc:Choice>
        <mc:Fallback>
          <p:pic>
            <p:nvPicPr>
              <p:cNvPr id="7" name="Ink 6">
                <a:extLst>
                  <a:ext uri="{FF2B5EF4-FFF2-40B4-BE49-F238E27FC236}">
                    <a16:creationId xmlns:a16="http://schemas.microsoft.com/office/drawing/2014/main" id="{B18A19EB-A12E-2082-9E2E-5FF718722869}"/>
                  </a:ext>
                </a:extLst>
              </p:cNvPr>
              <p:cNvPicPr/>
              <p:nvPr/>
            </p:nvPicPr>
            <p:blipFill>
              <a:blip r:embed="rId4"/>
              <a:stretch>
                <a:fillRect/>
              </a:stretch>
            </p:blipFill>
            <p:spPr>
              <a:xfrm>
                <a:off x="2133699" y="31943"/>
                <a:ext cx="7196533" cy="6745987"/>
              </a:xfrm>
              <a:prstGeom prst="rect">
                <a:avLst/>
              </a:prstGeom>
            </p:spPr>
          </p:pic>
        </mc:Fallback>
      </mc:AlternateContent>
    </p:spTree>
    <p:extLst>
      <p:ext uri="{BB962C8B-B14F-4D97-AF65-F5344CB8AC3E}">
        <p14:creationId xmlns:p14="http://schemas.microsoft.com/office/powerpoint/2010/main" val="2793932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D53A9-E6C8-D12D-7764-92A8717E161C}"/>
              </a:ext>
            </a:extLst>
          </p:cNvPr>
          <p:cNvSpPr>
            <a:spLocks noGrp="1"/>
          </p:cNvSpPr>
          <p:nvPr>
            <p:ph type="title"/>
          </p:nvPr>
        </p:nvSpPr>
        <p:spPr/>
        <p:txBody>
          <a:bodyPr/>
          <a:lstStyle/>
          <a:p>
            <a:r>
              <a:rPr lang="en-US" dirty="0"/>
              <a:t>Implications for Stakeholders</a:t>
            </a:r>
          </a:p>
        </p:txBody>
      </p:sp>
      <p:sp>
        <p:nvSpPr>
          <p:cNvPr id="3" name="Content Placeholder 2">
            <a:extLst>
              <a:ext uri="{FF2B5EF4-FFF2-40B4-BE49-F238E27FC236}">
                <a16:creationId xmlns:a16="http://schemas.microsoft.com/office/drawing/2014/main" id="{B374431F-ADBD-1984-7CF8-05002EEBF3A5}"/>
              </a:ext>
            </a:extLst>
          </p:cNvPr>
          <p:cNvSpPr>
            <a:spLocks noGrp="1"/>
          </p:cNvSpPr>
          <p:nvPr>
            <p:ph idx="1"/>
          </p:nvPr>
        </p:nvSpPr>
        <p:spPr/>
        <p:txBody>
          <a:bodyPr>
            <a:normAutofit lnSpcReduction="10000"/>
          </a:bodyPr>
          <a:lstStyle/>
          <a:p>
            <a:r>
              <a:rPr lang="en-US" sz="2400" dirty="0">
                <a:effectLst/>
                <a:ea typeface="Aptos" panose="020B0004020202020204" pitchFamily="34" charset="0"/>
              </a:rPr>
              <a:t>This project will affect the people living in Baltimore, but more specifically, living in the neighborhoods of the arrests and/or the gun offenders. </a:t>
            </a:r>
          </a:p>
          <a:p>
            <a:r>
              <a:rPr lang="en-US" sz="2400" dirty="0">
                <a:effectLst/>
                <a:ea typeface="Aptos" panose="020B0004020202020204" pitchFamily="34" charset="0"/>
              </a:rPr>
              <a:t>They will be able to see when crime is at a high in their part of the city and will see if there is a connection between the crime rates and gun offenders' homes. </a:t>
            </a:r>
          </a:p>
          <a:p>
            <a:r>
              <a:rPr lang="en-US" sz="2400" dirty="0">
                <a:effectLst/>
                <a:ea typeface="Aptos" panose="020B0004020202020204" pitchFamily="34" charset="0"/>
              </a:rPr>
              <a:t>Not only will civilians be affected by this data but the police departments all over Baltimore City. They will be able to visualize crime that occurs in their district</a:t>
            </a:r>
            <a:endParaRPr lang="en-US" sz="2400" dirty="0"/>
          </a:p>
        </p:txBody>
      </p:sp>
    </p:spTree>
    <p:extLst>
      <p:ext uri="{BB962C8B-B14F-4D97-AF65-F5344CB8AC3E}">
        <p14:creationId xmlns:p14="http://schemas.microsoft.com/office/powerpoint/2010/main" val="3423325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09619-7A4B-4B4C-B50A-61B978520C66}"/>
              </a:ext>
            </a:extLst>
          </p:cNvPr>
          <p:cNvSpPr>
            <a:spLocks noGrp="1"/>
          </p:cNvSpPr>
          <p:nvPr>
            <p:ph type="title"/>
          </p:nvPr>
        </p:nvSpPr>
        <p:spPr/>
        <p:txBody>
          <a:bodyPr/>
          <a:lstStyle/>
          <a:p>
            <a:r>
              <a:rPr lang="en-US" dirty="0"/>
              <a:t>Ethical, Legal, Societal Implications</a:t>
            </a:r>
          </a:p>
        </p:txBody>
      </p:sp>
      <p:sp>
        <p:nvSpPr>
          <p:cNvPr id="3" name="Content Placeholder 2">
            <a:extLst>
              <a:ext uri="{FF2B5EF4-FFF2-40B4-BE49-F238E27FC236}">
                <a16:creationId xmlns:a16="http://schemas.microsoft.com/office/drawing/2014/main" id="{1B8F8E37-DE4D-F550-898C-3BDB8777CB29}"/>
              </a:ext>
            </a:extLst>
          </p:cNvPr>
          <p:cNvSpPr>
            <a:spLocks noGrp="1"/>
          </p:cNvSpPr>
          <p:nvPr>
            <p:ph idx="1"/>
          </p:nvPr>
        </p:nvSpPr>
        <p:spPr/>
        <p:txBody>
          <a:bodyPr>
            <a:normAutofit/>
          </a:bodyPr>
          <a:lstStyle/>
          <a:p>
            <a:pPr marL="0" indent="0">
              <a:buNone/>
            </a:pPr>
            <a:r>
              <a:rPr lang="en-US" sz="2400" dirty="0">
                <a:effectLst/>
                <a:ea typeface="Aptos" panose="020B0004020202020204" pitchFamily="34" charset="0"/>
              </a:rPr>
              <a:t>The ethical complications that I will be running into are racial and gender biases. Given how diverse and stereotyped Baltimore City is, there are high chances of biased arrests based on gender, race, ethnicity, or age</a:t>
            </a:r>
            <a:r>
              <a:rPr lang="en-US" sz="2400" dirty="0">
                <a:effectLst/>
              </a:rPr>
              <a:t> </a:t>
            </a:r>
            <a:endParaRPr lang="en-US" sz="2400" dirty="0"/>
          </a:p>
        </p:txBody>
      </p:sp>
    </p:spTree>
    <p:extLst>
      <p:ext uri="{BB962C8B-B14F-4D97-AF65-F5344CB8AC3E}">
        <p14:creationId xmlns:p14="http://schemas.microsoft.com/office/powerpoint/2010/main" val="32357072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927F0-87A2-71A6-8E7A-9FDB45D43BB4}"/>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8852D395-1069-C28B-904D-CF1EA236F360}"/>
              </a:ext>
            </a:extLst>
          </p:cNvPr>
          <p:cNvSpPr>
            <a:spLocks noGrp="1"/>
          </p:cNvSpPr>
          <p:nvPr>
            <p:ph idx="1"/>
          </p:nvPr>
        </p:nvSpPr>
        <p:spPr>
          <a:xfrm>
            <a:off x="818712" y="2222287"/>
            <a:ext cx="10554574" cy="4188525"/>
          </a:xfrm>
        </p:spPr>
        <p:txBody>
          <a:bodyPr>
            <a:normAutofit fontScale="92500" lnSpcReduction="10000"/>
          </a:bodyPr>
          <a:lstStyle/>
          <a:p>
            <a:r>
              <a:rPr lang="en-US" sz="2200" dirty="0"/>
              <a:t>Both found on Open Baltimore</a:t>
            </a:r>
          </a:p>
          <a:p>
            <a:r>
              <a:rPr lang="en-US" sz="2200" b="1" dirty="0"/>
              <a:t>Part 1 Crime Data: </a:t>
            </a:r>
            <a:r>
              <a:rPr lang="en-US" sz="2200" b="1" dirty="0">
                <a:hlinkClick r:id="rId2"/>
              </a:rPr>
              <a:t>link</a:t>
            </a:r>
            <a:endParaRPr lang="en-US" sz="2200" b="1" dirty="0"/>
          </a:p>
          <a:p>
            <a:pPr lvl="1"/>
            <a:r>
              <a:rPr lang="en-US" sz="1900" dirty="0"/>
              <a:t>Represents the location and characteristics of part 1 of the major crime against persons within the City of Baltimore</a:t>
            </a:r>
          </a:p>
          <a:p>
            <a:pPr lvl="1"/>
            <a:r>
              <a:rPr lang="en-US" sz="1900" dirty="0"/>
              <a:t>1960s~ to December 2024</a:t>
            </a:r>
          </a:p>
          <a:p>
            <a:pPr lvl="1"/>
            <a:r>
              <a:rPr lang="en-US" sz="1900" dirty="0"/>
              <a:t>644,737 rows</a:t>
            </a:r>
          </a:p>
          <a:p>
            <a:r>
              <a:rPr lang="en-US" sz="2200" b="1" dirty="0"/>
              <a:t>Gun Offenders Registry: </a:t>
            </a:r>
            <a:r>
              <a:rPr lang="en-US" sz="2200" b="1" dirty="0">
                <a:hlinkClick r:id="rId3"/>
              </a:rPr>
              <a:t>link</a:t>
            </a:r>
            <a:r>
              <a:rPr lang="en-US" sz="2200" b="1" dirty="0"/>
              <a:t> </a:t>
            </a:r>
          </a:p>
          <a:p>
            <a:pPr lvl="1"/>
            <a:r>
              <a:rPr lang="en-US" sz="1900" dirty="0"/>
              <a:t>for persons convicted of at least one gun-related offense and are required to register their name and dress with police</a:t>
            </a:r>
          </a:p>
          <a:p>
            <a:pPr lvl="1"/>
            <a:r>
              <a:rPr lang="en-US" sz="1900" dirty="0"/>
              <a:t>March 2024 to January 2025</a:t>
            </a:r>
          </a:p>
          <a:p>
            <a:pPr lvl="1"/>
            <a:r>
              <a:rPr lang="en-US" sz="1900" dirty="0"/>
              <a:t>3,739 rows</a:t>
            </a:r>
          </a:p>
        </p:txBody>
      </p:sp>
    </p:spTree>
    <p:extLst>
      <p:ext uri="{BB962C8B-B14F-4D97-AF65-F5344CB8AC3E}">
        <p14:creationId xmlns:p14="http://schemas.microsoft.com/office/powerpoint/2010/main" val="40313347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AAC0B-7C46-21B5-DE56-03506D95FB61}"/>
              </a:ext>
            </a:extLst>
          </p:cNvPr>
          <p:cNvSpPr>
            <a:spLocks noGrp="1"/>
          </p:cNvSpPr>
          <p:nvPr>
            <p:ph type="title"/>
          </p:nvPr>
        </p:nvSpPr>
        <p:spPr/>
        <p:txBody>
          <a:bodyPr/>
          <a:lstStyle/>
          <a:p>
            <a:r>
              <a:rPr lang="en-US" dirty="0"/>
              <a:t>Data Retrieval</a:t>
            </a:r>
          </a:p>
        </p:txBody>
      </p:sp>
      <p:sp>
        <p:nvSpPr>
          <p:cNvPr id="3" name="Content Placeholder 2">
            <a:extLst>
              <a:ext uri="{FF2B5EF4-FFF2-40B4-BE49-F238E27FC236}">
                <a16:creationId xmlns:a16="http://schemas.microsoft.com/office/drawing/2014/main" id="{DDA2DEF6-2097-61A5-30F9-967C91068EC1}"/>
              </a:ext>
            </a:extLst>
          </p:cNvPr>
          <p:cNvSpPr>
            <a:spLocks noGrp="1"/>
          </p:cNvSpPr>
          <p:nvPr>
            <p:ph idx="1"/>
          </p:nvPr>
        </p:nvSpPr>
        <p:spPr>
          <a:xfrm>
            <a:off x="818712" y="2222287"/>
            <a:ext cx="10554574" cy="4188525"/>
          </a:xfrm>
        </p:spPr>
        <p:txBody>
          <a:bodyPr>
            <a:normAutofit/>
          </a:bodyPr>
          <a:lstStyle/>
          <a:p>
            <a:pPr marL="0" indent="0">
              <a:buNone/>
            </a:pPr>
            <a:r>
              <a:rPr lang="en-US" sz="2400" dirty="0"/>
              <a:t>Had to clean both datasets the same way</a:t>
            </a:r>
          </a:p>
          <a:p>
            <a:r>
              <a:rPr lang="en-US" sz="2400" dirty="0"/>
              <a:t>Dropped unused columns</a:t>
            </a:r>
          </a:p>
          <a:p>
            <a:r>
              <a:rPr lang="en-US" sz="2400" dirty="0"/>
              <a:t>Missing values were converted to “NA”</a:t>
            </a:r>
          </a:p>
          <a:p>
            <a:r>
              <a:rPr lang="en-US" sz="2400" dirty="0"/>
              <a:t>Dropped Latitude/Longitude and Neighborhoods that were “NA”</a:t>
            </a:r>
          </a:p>
          <a:p>
            <a:r>
              <a:rPr lang="en-US" sz="2400" dirty="0"/>
              <a:t>Dropped Latitude/Longitude that were 0</a:t>
            </a:r>
          </a:p>
          <a:p>
            <a:r>
              <a:rPr lang="en-US" sz="2400" dirty="0"/>
              <a:t>Converted all categorical variables to factor types</a:t>
            </a:r>
          </a:p>
          <a:p>
            <a:endParaRPr lang="en-US" sz="2400" dirty="0"/>
          </a:p>
        </p:txBody>
      </p:sp>
    </p:spTree>
    <p:extLst>
      <p:ext uri="{BB962C8B-B14F-4D97-AF65-F5344CB8AC3E}">
        <p14:creationId xmlns:p14="http://schemas.microsoft.com/office/powerpoint/2010/main" val="3702619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81DA8F3-A17C-4EBA-1007-F497073D1B72}"/>
              </a:ext>
            </a:extLst>
          </p:cNvPr>
          <p:cNvSpPr>
            <a:spLocks noGrp="1"/>
          </p:cNvSpPr>
          <p:nvPr>
            <p:ph type="title"/>
          </p:nvPr>
        </p:nvSpPr>
        <p:spPr/>
        <p:txBody>
          <a:bodyPr/>
          <a:lstStyle/>
          <a:p>
            <a:r>
              <a:rPr lang="en-US" dirty="0"/>
              <a:t>Exploratory Data Analysis</a:t>
            </a:r>
          </a:p>
        </p:txBody>
      </p:sp>
    </p:spTree>
    <p:extLst>
      <p:ext uri="{BB962C8B-B14F-4D97-AF65-F5344CB8AC3E}">
        <p14:creationId xmlns:p14="http://schemas.microsoft.com/office/powerpoint/2010/main" val="1859888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graph showing a crime by neighborhood&#10;&#10;AI-generated content may be incorrect.">
            <a:extLst>
              <a:ext uri="{FF2B5EF4-FFF2-40B4-BE49-F238E27FC236}">
                <a16:creationId xmlns:a16="http://schemas.microsoft.com/office/drawing/2014/main" id="{396681F7-4922-4B87-4780-DE3C00CDB9C2}"/>
              </a:ext>
            </a:extLst>
          </p:cNvPr>
          <p:cNvPicPr>
            <a:picLocks noGrp="1" noChangeAspect="1"/>
          </p:cNvPicPr>
          <p:nvPr>
            <p:ph idx="1"/>
          </p:nvPr>
        </p:nvPicPr>
        <p:blipFill>
          <a:blip r:embed="rId3"/>
          <a:stretch>
            <a:fillRect/>
          </a:stretch>
        </p:blipFill>
        <p:spPr>
          <a:xfrm>
            <a:off x="0" y="0"/>
            <a:ext cx="12192000" cy="6858000"/>
          </a:xfrm>
        </p:spPr>
      </p:pic>
    </p:spTree>
    <p:extLst>
      <p:ext uri="{BB962C8B-B14F-4D97-AF65-F5344CB8AC3E}">
        <p14:creationId xmlns:p14="http://schemas.microsoft.com/office/powerpoint/2010/main" val="27169948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581E33-6C17-654F-7882-0A244C132D72}"/>
            </a:ext>
          </a:extLst>
        </p:cNvPr>
        <p:cNvGrpSpPr/>
        <p:nvPr/>
      </p:nvGrpSpPr>
      <p:grpSpPr>
        <a:xfrm>
          <a:off x="0" y="0"/>
          <a:ext cx="0" cy="0"/>
          <a:chOff x="0" y="0"/>
          <a:chExt cx="0" cy="0"/>
        </a:xfrm>
      </p:grpSpPr>
      <p:pic>
        <p:nvPicPr>
          <p:cNvPr id="3" name="Picture 2" descr="A graph of crime by neighborhood&#10;&#10;AI-generated content may be incorrect.">
            <a:extLst>
              <a:ext uri="{FF2B5EF4-FFF2-40B4-BE49-F238E27FC236}">
                <a16:creationId xmlns:a16="http://schemas.microsoft.com/office/drawing/2014/main" id="{AEEBECBE-B8B3-8324-DF17-92D6C9D042FB}"/>
              </a:ext>
            </a:extLst>
          </p:cNvPr>
          <p:cNvPicPr>
            <a:picLocks noChangeAspect="1"/>
          </p:cNvPicPr>
          <p:nvPr/>
        </p:nvPicPr>
        <p:blipFill>
          <a:blip r:embed="rId2"/>
          <a:stretch>
            <a:fillRect/>
          </a:stretch>
        </p:blipFill>
        <p:spPr>
          <a:xfrm>
            <a:off x="0" y="0"/>
            <a:ext cx="12192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15" name="Ink 14">
                <a:extLst>
                  <a:ext uri="{FF2B5EF4-FFF2-40B4-BE49-F238E27FC236}">
                    <a16:creationId xmlns:a16="http://schemas.microsoft.com/office/drawing/2014/main" id="{284372C8-D6E2-7183-5797-EDE58AF84833}"/>
                  </a:ext>
                </a:extLst>
              </p14:cNvPr>
              <p14:cNvContentPartPr/>
              <p14:nvPr/>
            </p14:nvContentPartPr>
            <p14:xfrm>
              <a:off x="2753752" y="769978"/>
              <a:ext cx="360" cy="360"/>
            </p14:xfrm>
          </p:contentPart>
        </mc:Choice>
        <mc:Fallback>
          <p:pic>
            <p:nvPicPr>
              <p:cNvPr id="15" name="Ink 14">
                <a:extLst>
                  <a:ext uri="{FF2B5EF4-FFF2-40B4-BE49-F238E27FC236}">
                    <a16:creationId xmlns:a16="http://schemas.microsoft.com/office/drawing/2014/main" id="{284372C8-D6E2-7183-5797-EDE58AF84833}"/>
                  </a:ext>
                </a:extLst>
              </p:cNvPr>
              <p:cNvPicPr/>
              <p:nvPr/>
            </p:nvPicPr>
            <p:blipFill>
              <a:blip r:embed="rId4"/>
              <a:stretch>
                <a:fillRect/>
              </a:stretch>
            </p:blipFill>
            <p:spPr>
              <a:xfrm>
                <a:off x="2747632" y="763858"/>
                <a:ext cx="12600" cy="12600"/>
              </a:xfrm>
              <a:prstGeom prst="rect">
                <a:avLst/>
              </a:prstGeom>
            </p:spPr>
          </p:pic>
        </mc:Fallback>
      </mc:AlternateContent>
    </p:spTree>
    <p:extLst>
      <p:ext uri="{BB962C8B-B14F-4D97-AF65-F5344CB8AC3E}">
        <p14:creationId xmlns:p14="http://schemas.microsoft.com/office/powerpoint/2010/main" val="2425166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graph of crime by neighborhood&#10;&#10;AI-generated content may be incorrect.">
            <a:extLst>
              <a:ext uri="{FF2B5EF4-FFF2-40B4-BE49-F238E27FC236}">
                <a16:creationId xmlns:a16="http://schemas.microsoft.com/office/drawing/2014/main" id="{02D233DA-3224-E160-E375-18A9E9E6C695}"/>
              </a:ext>
            </a:extLst>
          </p:cNvPr>
          <p:cNvPicPr>
            <a:picLocks noChangeAspect="1"/>
          </p:cNvPicPr>
          <p:nvPr/>
        </p:nvPicPr>
        <p:blipFill>
          <a:blip r:embed="rId2"/>
          <a:stretch>
            <a:fillRect/>
          </a:stretch>
        </p:blipFill>
        <p:spPr>
          <a:xfrm>
            <a:off x="0" y="0"/>
            <a:ext cx="12192000" cy="6858000"/>
          </a:xfrm>
          <a:prstGeom prst="rect">
            <a:avLst/>
          </a:prstGeom>
        </p:spPr>
      </p:pic>
      <mc:AlternateContent xmlns:mc="http://schemas.openxmlformats.org/markup-compatibility/2006">
        <mc:Choice xmlns:p14="http://schemas.microsoft.com/office/powerpoint/2010/main" Requires="p14">
          <p:contentPart p14:bwMode="auto" r:id="rId3">
            <p14:nvContentPartPr>
              <p14:cNvPr id="15" name="Ink 14">
                <a:extLst>
                  <a:ext uri="{FF2B5EF4-FFF2-40B4-BE49-F238E27FC236}">
                    <a16:creationId xmlns:a16="http://schemas.microsoft.com/office/drawing/2014/main" id="{01C34068-D9F3-CEC4-A393-ECAFEBEF6F47}"/>
                  </a:ext>
                </a:extLst>
              </p14:cNvPr>
              <p14:cNvContentPartPr/>
              <p14:nvPr/>
            </p14:nvContentPartPr>
            <p14:xfrm>
              <a:off x="2753752" y="769978"/>
              <a:ext cx="360" cy="360"/>
            </p14:xfrm>
          </p:contentPart>
        </mc:Choice>
        <mc:Fallback>
          <p:pic>
            <p:nvPicPr>
              <p:cNvPr id="15" name="Ink 14">
                <a:extLst>
                  <a:ext uri="{FF2B5EF4-FFF2-40B4-BE49-F238E27FC236}">
                    <a16:creationId xmlns:a16="http://schemas.microsoft.com/office/drawing/2014/main" id="{01C34068-D9F3-CEC4-A393-ECAFEBEF6F47}"/>
                  </a:ext>
                </a:extLst>
              </p:cNvPr>
              <p:cNvPicPr/>
              <p:nvPr/>
            </p:nvPicPr>
            <p:blipFill>
              <a:blip r:embed="rId4"/>
              <a:stretch>
                <a:fillRect/>
              </a:stretch>
            </p:blipFill>
            <p:spPr>
              <a:xfrm>
                <a:off x="2747632" y="763858"/>
                <a:ext cx="12600" cy="12600"/>
              </a:xfrm>
              <a:prstGeom prst="rect">
                <a:avLst/>
              </a:prstGeom>
            </p:spPr>
          </p:pic>
        </mc:Fallback>
      </mc:AlternateContent>
    </p:spTree>
    <p:extLst>
      <p:ext uri="{BB962C8B-B14F-4D97-AF65-F5344CB8AC3E}">
        <p14:creationId xmlns:p14="http://schemas.microsoft.com/office/powerpoint/2010/main" val="1242041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3381F3-3A4D-35B2-8DF5-B321E0B837C6}"/>
            </a:ext>
          </a:extLst>
        </p:cNvPr>
        <p:cNvGrpSpPr/>
        <p:nvPr/>
      </p:nvGrpSpPr>
      <p:grpSpPr>
        <a:xfrm>
          <a:off x="0" y="0"/>
          <a:ext cx="0" cy="0"/>
          <a:chOff x="0" y="0"/>
          <a:chExt cx="0" cy="0"/>
        </a:xfrm>
      </p:grpSpPr>
      <p:pic>
        <p:nvPicPr>
          <p:cNvPr id="5" name="Picture 4" descr="A graph of a number of object criminals&#10;&#10;AI-generated content may be incorrect.">
            <a:extLst>
              <a:ext uri="{FF2B5EF4-FFF2-40B4-BE49-F238E27FC236}">
                <a16:creationId xmlns:a16="http://schemas.microsoft.com/office/drawing/2014/main" id="{B15EB10A-C6AB-198F-72A2-631BDC9AF23E}"/>
              </a:ext>
            </a:extLst>
          </p:cNvPr>
          <p:cNvPicPr>
            <a:picLocks noChangeAspect="1"/>
          </p:cNvPicPr>
          <p:nvPr/>
        </p:nvPicPr>
        <p:blipFill>
          <a:blip r:embed="rId2"/>
          <a:stretch>
            <a:fillRect/>
          </a:stretch>
        </p:blipFill>
        <p:spPr>
          <a:xfrm>
            <a:off x="0" y="5611"/>
            <a:ext cx="12192000" cy="6858000"/>
          </a:xfrm>
          <a:prstGeom prst="rect">
            <a:avLst/>
          </a:prstGeom>
        </p:spPr>
      </p:pic>
      <p:sp>
        <p:nvSpPr>
          <p:cNvPr id="2" name="TextBox 1">
            <a:extLst>
              <a:ext uri="{FF2B5EF4-FFF2-40B4-BE49-F238E27FC236}">
                <a16:creationId xmlns:a16="http://schemas.microsoft.com/office/drawing/2014/main" id="{70B75A3C-57C6-7789-5653-4CF80BD96949}"/>
              </a:ext>
            </a:extLst>
          </p:cNvPr>
          <p:cNvSpPr txBox="1"/>
          <p:nvPr/>
        </p:nvSpPr>
        <p:spPr>
          <a:xfrm>
            <a:off x="7431111" y="-37444"/>
            <a:ext cx="906017" cy="323165"/>
          </a:xfrm>
          <a:prstGeom prst="rect">
            <a:avLst/>
          </a:prstGeom>
          <a:noFill/>
        </p:spPr>
        <p:txBody>
          <a:bodyPr wrap="none" rtlCol="0">
            <a:spAutoFit/>
          </a:bodyPr>
          <a:lstStyle/>
          <a:p>
            <a:r>
              <a:rPr lang="en-US" sz="1500" b="1" dirty="0">
                <a:solidFill>
                  <a:schemeClr val="bg1"/>
                </a:solidFill>
              </a:rPr>
              <a:t>(first 40)</a:t>
            </a:r>
          </a:p>
        </p:txBody>
      </p:sp>
    </p:spTree>
    <p:extLst>
      <p:ext uri="{BB962C8B-B14F-4D97-AF65-F5344CB8AC3E}">
        <p14:creationId xmlns:p14="http://schemas.microsoft.com/office/powerpoint/2010/main" val="5327458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aph of a number of object criminals&#10;&#10;AI-generated content may be incorrect.">
            <a:extLst>
              <a:ext uri="{FF2B5EF4-FFF2-40B4-BE49-F238E27FC236}">
                <a16:creationId xmlns:a16="http://schemas.microsoft.com/office/drawing/2014/main" id="{D1F1D0B4-D9B0-4706-D8C1-D34EFB004BE9}"/>
              </a:ext>
            </a:extLst>
          </p:cNvPr>
          <p:cNvPicPr>
            <a:picLocks noChangeAspect="1"/>
          </p:cNvPicPr>
          <p:nvPr/>
        </p:nvPicPr>
        <p:blipFill>
          <a:blip r:embed="rId2"/>
          <a:stretch>
            <a:fillRect/>
          </a:stretch>
        </p:blipFill>
        <p:spPr>
          <a:xfrm>
            <a:off x="0" y="5611"/>
            <a:ext cx="12192000" cy="6858000"/>
          </a:xfrm>
          <a:prstGeom prst="rect">
            <a:avLst/>
          </a:prstGeom>
        </p:spPr>
      </p:pic>
      <p:sp>
        <p:nvSpPr>
          <p:cNvPr id="15" name="TextBox 14">
            <a:extLst>
              <a:ext uri="{FF2B5EF4-FFF2-40B4-BE49-F238E27FC236}">
                <a16:creationId xmlns:a16="http://schemas.microsoft.com/office/drawing/2014/main" id="{A81A76E0-2C92-BFCF-154C-E616018436E2}"/>
              </a:ext>
            </a:extLst>
          </p:cNvPr>
          <p:cNvSpPr txBox="1"/>
          <p:nvPr/>
        </p:nvSpPr>
        <p:spPr>
          <a:xfrm>
            <a:off x="7431111" y="-37444"/>
            <a:ext cx="906017" cy="323165"/>
          </a:xfrm>
          <a:prstGeom prst="rect">
            <a:avLst/>
          </a:prstGeom>
          <a:noFill/>
        </p:spPr>
        <p:txBody>
          <a:bodyPr wrap="none" rtlCol="0">
            <a:spAutoFit/>
          </a:bodyPr>
          <a:lstStyle/>
          <a:p>
            <a:r>
              <a:rPr lang="en-US" sz="1500" b="1" dirty="0">
                <a:solidFill>
                  <a:schemeClr val="bg1"/>
                </a:solidFill>
              </a:rPr>
              <a:t>(first 40)</a:t>
            </a:r>
          </a:p>
        </p:txBody>
      </p:sp>
    </p:spTree>
    <p:extLst>
      <p:ext uri="{BB962C8B-B14F-4D97-AF65-F5344CB8AC3E}">
        <p14:creationId xmlns:p14="http://schemas.microsoft.com/office/powerpoint/2010/main" val="22364520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Quotable</Template>
  <TotalTime>555</TotalTime>
  <Words>307</Words>
  <Application>Microsoft Macintosh PowerPoint</Application>
  <PresentationFormat>Widescreen</PresentationFormat>
  <Paragraphs>37</Paragraphs>
  <Slides>15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Aptos</vt:lpstr>
      <vt:lpstr>Century Gothic</vt:lpstr>
      <vt:lpstr>Wingdings 2</vt:lpstr>
      <vt:lpstr>Quotable</vt:lpstr>
      <vt:lpstr>Baltimore Crime Data and Gun Offenders Registry</vt:lpstr>
      <vt:lpstr>Data Sources</vt:lpstr>
      <vt:lpstr>Data Retrieval</vt:lpstr>
      <vt:lpstr>Exploratory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Implications for Stakeholders</vt:lpstr>
      <vt:lpstr>Ethical, Legal, Societal Implications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Schnydman, Chloe</dc:creator>
  <cp:lastModifiedBy>Schnydman, Chloe</cp:lastModifiedBy>
  <cp:revision>3</cp:revision>
  <dcterms:created xsi:type="dcterms:W3CDTF">2025-02-18T02:54:32Z</dcterms:created>
  <dcterms:modified xsi:type="dcterms:W3CDTF">2025-02-18T13:35:54Z</dcterms:modified>
</cp:coreProperties>
</file>

<file path=docProps/thumbnail.jpeg>
</file>